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56" r:id="rId2"/>
    <p:sldId id="281" r:id="rId3"/>
    <p:sldId id="288" r:id="rId4"/>
    <p:sldId id="287" r:id="rId5"/>
    <p:sldId id="257" r:id="rId6"/>
    <p:sldId id="282" r:id="rId7"/>
    <p:sldId id="272" r:id="rId8"/>
    <p:sldId id="273" r:id="rId9"/>
    <p:sldId id="275" r:id="rId10"/>
    <p:sldId id="276" r:id="rId11"/>
    <p:sldId id="300" r:id="rId12"/>
    <p:sldId id="294" r:id="rId13"/>
    <p:sldId id="285" r:id="rId14"/>
    <p:sldId id="297" r:id="rId15"/>
    <p:sldId id="296" r:id="rId16"/>
    <p:sldId id="270" r:id="rId17"/>
    <p:sldId id="264" r:id="rId18"/>
    <p:sldId id="265" r:id="rId19"/>
    <p:sldId id="266" r:id="rId20"/>
    <p:sldId id="267" r:id="rId21"/>
    <p:sldId id="301" r:id="rId22"/>
    <p:sldId id="274" r:id="rId23"/>
    <p:sldId id="268" r:id="rId24"/>
    <p:sldId id="262" r:id="rId25"/>
    <p:sldId id="263" r:id="rId26"/>
    <p:sldId id="269" r:id="rId27"/>
    <p:sldId id="293" r:id="rId28"/>
    <p:sldId id="277" r:id="rId29"/>
    <p:sldId id="279" r:id="rId30"/>
    <p:sldId id="286" r:id="rId31"/>
    <p:sldId id="303" r:id="rId32"/>
    <p:sldId id="302" r:id="rId33"/>
    <p:sldId id="28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96"/>
    </p:cViewPr>
  </p:sorterViewPr>
  <p:notesViewPr>
    <p:cSldViewPr>
      <p:cViewPr>
        <p:scale>
          <a:sx n="66" d="100"/>
          <a:sy n="66" d="100"/>
        </p:scale>
        <p:origin x="-2634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0E92D-DBE9-4F5E-92BC-AF5FC9A19051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AED73-7B4B-4870-8316-833794298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2233D-CCD4-4858-97E4-F8EEC3D37EF9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398F5-9351-47C4-ACE8-7B4EE7083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398F5-9351-47C4-ACE8-7B4EE7083E9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398F5-9351-47C4-ACE8-7B4EE7083E9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want to bring this up here because you no doubt will get resistance for the changes you attempt to make.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398F5-9351-47C4-ACE8-7B4EE7083E9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About 20 different active ministries</a:t>
            </a:r>
          </a:p>
          <a:p>
            <a:endParaRPr lang="en-US" dirty="0" smtClean="0"/>
          </a:p>
          <a:p>
            <a:r>
              <a:rPr lang="en-US" dirty="0" smtClean="0"/>
              <a:t>Some of the larger ones:</a:t>
            </a:r>
          </a:p>
          <a:p>
            <a:endParaRPr lang="en-US" dirty="0" smtClean="0"/>
          </a:p>
          <a:p>
            <a:r>
              <a:rPr lang="en-US" dirty="0" smtClean="0"/>
              <a:t>Religious education with adult, children, two teachers in each classroom, about six different class levels, a Lenten project and regular teacher meetings</a:t>
            </a:r>
          </a:p>
          <a:p>
            <a:endParaRPr lang="en-US" dirty="0" smtClean="0"/>
          </a:p>
          <a:p>
            <a:r>
              <a:rPr lang="en-US" dirty="0" smtClean="0"/>
              <a:t>Neighborhood—Saturday lunch program has about 12 volunteers who cook a hot meal on a rotating basis for about 35 neighborhood people; </a:t>
            </a:r>
          </a:p>
          <a:p>
            <a:r>
              <a:rPr lang="en-US" dirty="0" smtClean="0"/>
              <a:t>the neighborhood people do work around the church and were instrumental in completing our second floor renovation</a:t>
            </a:r>
          </a:p>
          <a:p>
            <a:r>
              <a:rPr lang="en-US" dirty="0" smtClean="0"/>
              <a:t>two have become members of the Orthodox Church; </a:t>
            </a:r>
          </a:p>
          <a:p>
            <a:r>
              <a:rPr lang="en-US" dirty="0" smtClean="0"/>
              <a:t>They are given informal lessons and training in various life skills</a:t>
            </a:r>
          </a:p>
          <a:p>
            <a:endParaRPr lang="en-US" dirty="0" smtClean="0"/>
          </a:p>
          <a:p>
            <a:r>
              <a:rPr lang="en-US" dirty="0" smtClean="0"/>
              <a:t>Stewardship—helps educate the parish on first fruits giving </a:t>
            </a:r>
          </a:p>
          <a:p>
            <a:endParaRPr lang="en-US" dirty="0" smtClean="0"/>
          </a:p>
          <a:p>
            <a:r>
              <a:rPr lang="en-US" dirty="0" err="1" smtClean="0"/>
              <a:t>Patronal</a:t>
            </a:r>
            <a:r>
              <a:rPr lang="en-US" dirty="0" smtClean="0"/>
              <a:t> Feasts—encourages every family or group to take on a major feast day of the church to honor it in some way—with a meal or icon card, etc. to keep the life of the church cycle alive.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398F5-9351-47C4-ACE8-7B4EE7083E9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this question:</a:t>
            </a:r>
          </a:p>
          <a:p>
            <a:r>
              <a:rPr lang="en-US" dirty="0" smtClean="0"/>
              <a:t>Why do you think this arrangement changes the culture?</a:t>
            </a:r>
          </a:p>
          <a:p>
            <a:endParaRPr lang="en-US" dirty="0" smtClean="0"/>
          </a:p>
          <a:p>
            <a:r>
              <a:rPr lang="en-US" dirty="0" smtClean="0"/>
              <a:t>Some possible answers:</a:t>
            </a:r>
          </a:p>
          <a:p>
            <a:r>
              <a:rPr lang="en-US" dirty="0" smtClean="0"/>
              <a:t>No political or power struggles</a:t>
            </a:r>
          </a:p>
          <a:p>
            <a:endParaRPr lang="en-US" dirty="0" smtClean="0"/>
          </a:p>
          <a:p>
            <a:r>
              <a:rPr lang="en-US" dirty="0" smtClean="0"/>
              <a:t>Think about the qualities of the person who chairs a committee</a:t>
            </a:r>
          </a:p>
          <a:p>
            <a:endParaRPr lang="en-US" dirty="0" smtClean="0"/>
          </a:p>
          <a:p>
            <a:r>
              <a:rPr lang="en-US" dirty="0" smtClean="0"/>
              <a:t>Council members are invested in their particular ministry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398F5-9351-47C4-ACE8-7B4EE7083E9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398F5-9351-47C4-ACE8-7B4EE7083E9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this question:</a:t>
            </a:r>
          </a:p>
          <a:p>
            <a:r>
              <a:rPr lang="en-US" dirty="0" smtClean="0"/>
              <a:t>Why do you think this arrangement changes the culture?</a:t>
            </a:r>
          </a:p>
          <a:p>
            <a:endParaRPr lang="en-US" dirty="0" smtClean="0"/>
          </a:p>
          <a:p>
            <a:r>
              <a:rPr lang="en-US" dirty="0" smtClean="0"/>
              <a:t>Some possible answers:</a:t>
            </a:r>
          </a:p>
          <a:p>
            <a:r>
              <a:rPr lang="en-US" dirty="0" smtClean="0"/>
              <a:t>No political or power struggles</a:t>
            </a:r>
          </a:p>
          <a:p>
            <a:endParaRPr lang="en-US" dirty="0" smtClean="0"/>
          </a:p>
          <a:p>
            <a:r>
              <a:rPr lang="en-US" dirty="0" smtClean="0"/>
              <a:t>Think about the qualities of the person who chairs a committee</a:t>
            </a:r>
          </a:p>
          <a:p>
            <a:endParaRPr lang="en-US" dirty="0" smtClean="0"/>
          </a:p>
          <a:p>
            <a:r>
              <a:rPr lang="en-US" dirty="0" smtClean="0"/>
              <a:t>Council members are invested in their particular ministry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398F5-9351-47C4-ACE8-7B4EE7083E9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398F5-9351-47C4-ACE8-7B4EE7083E9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398F5-9351-47C4-ACE8-7B4EE7083E9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I want to leave you with this:</a:t>
            </a:r>
          </a:p>
          <a:p>
            <a:r>
              <a:rPr lang="en-US" sz="1400" dirty="0" smtClean="0"/>
              <a:t> </a:t>
            </a:r>
          </a:p>
          <a:p>
            <a:r>
              <a:rPr lang="en-US" sz="1400" dirty="0" smtClean="0"/>
              <a:t> </a:t>
            </a:r>
          </a:p>
          <a:p>
            <a:r>
              <a:rPr lang="en-US" sz="1400" dirty="0" smtClean="0"/>
              <a:t>We have the opportunity to build vibrant, growing parishes. We are responsible for where the Church is headed here in America in the 21st century. Can we answer the call? </a:t>
            </a:r>
          </a:p>
          <a:p>
            <a:r>
              <a:rPr lang="en-US" sz="1400" dirty="0" smtClean="0"/>
              <a:t> </a:t>
            </a:r>
          </a:p>
          <a:p>
            <a:r>
              <a:rPr lang="en-US" sz="1400" dirty="0" smtClean="0"/>
              <a:t>Do we have the courage to re-examine practices and mindsets that are detrimental to of our Faith? </a:t>
            </a:r>
          </a:p>
          <a:p>
            <a:r>
              <a:rPr lang="en-US" sz="1400" dirty="0" smtClean="0"/>
              <a:t> </a:t>
            </a:r>
          </a:p>
          <a:p>
            <a:r>
              <a:rPr lang="en-US" sz="1400" dirty="0" smtClean="0"/>
              <a:t>Do we have the faith to make changes when change is critical?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398F5-9351-47C4-ACE8-7B4EE7083E9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398F5-9351-47C4-ACE8-7B4EE7083E9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398F5-9351-47C4-ACE8-7B4EE7083E9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398F5-9351-47C4-ACE8-7B4EE7083E9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398F5-9351-47C4-ACE8-7B4EE7083E9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398F5-9351-47C4-ACE8-7B4EE7083E9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Website home page—place holder while I talk a little about the characteristics of  our parish</a:t>
            </a:r>
          </a:p>
          <a:p>
            <a:endParaRPr lang="en-US" dirty="0" smtClean="0"/>
          </a:p>
          <a:p>
            <a:r>
              <a:rPr lang="en-US" dirty="0" smtClean="0"/>
              <a:t>30 years old</a:t>
            </a:r>
          </a:p>
          <a:p>
            <a:endParaRPr lang="en-US" dirty="0" smtClean="0"/>
          </a:p>
          <a:p>
            <a:r>
              <a:rPr lang="en-US" dirty="0" smtClean="0"/>
              <a:t>½ converts ½ cradle</a:t>
            </a:r>
          </a:p>
          <a:p>
            <a:endParaRPr lang="en-US" dirty="0" smtClean="0"/>
          </a:p>
          <a:p>
            <a:r>
              <a:rPr lang="en-US" dirty="0" smtClean="0"/>
              <a:t>Currently 4 catechumens</a:t>
            </a:r>
          </a:p>
          <a:p>
            <a:endParaRPr lang="en-US" dirty="0" smtClean="0"/>
          </a:p>
          <a:p>
            <a:r>
              <a:rPr lang="en-US" dirty="0" smtClean="0"/>
              <a:t>Campus church originally started to minister to the Orthodox students attending OSU—which has been expanded to outlying colleges as much as one hour away</a:t>
            </a:r>
          </a:p>
          <a:p>
            <a:endParaRPr lang="en-US" dirty="0" smtClean="0"/>
          </a:p>
          <a:p>
            <a:r>
              <a:rPr lang="en-US" dirty="0" smtClean="0"/>
              <a:t>Urban setting which was instrumental in the development of our neighborhood outreach program—Charles’ session yesterday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398F5-9351-47C4-ACE8-7B4EE7083E9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About 20 different active ministries</a:t>
            </a:r>
          </a:p>
          <a:p>
            <a:endParaRPr lang="en-US" dirty="0" smtClean="0"/>
          </a:p>
          <a:p>
            <a:r>
              <a:rPr lang="en-US" dirty="0" smtClean="0"/>
              <a:t>Some of the larger ones:</a:t>
            </a:r>
          </a:p>
          <a:p>
            <a:endParaRPr lang="en-US" dirty="0" smtClean="0"/>
          </a:p>
          <a:p>
            <a:r>
              <a:rPr lang="en-US" dirty="0" smtClean="0"/>
              <a:t>Religious education with adult, children, two teachers in each classroom, about six different class levels, a Lenten project and regular teacher meetings</a:t>
            </a:r>
          </a:p>
          <a:p>
            <a:endParaRPr lang="en-US" dirty="0" smtClean="0"/>
          </a:p>
          <a:p>
            <a:r>
              <a:rPr lang="en-US" dirty="0" smtClean="0"/>
              <a:t>Neighborhood—Saturday lunch program has about 12 volunteers who cook a hot meal on a rotating basis for about 35 neighborhood people; </a:t>
            </a:r>
          </a:p>
          <a:p>
            <a:r>
              <a:rPr lang="en-US" dirty="0" smtClean="0"/>
              <a:t>the neighborhood people do work around the church and were instrumental in completing our second floor renovation</a:t>
            </a:r>
          </a:p>
          <a:p>
            <a:r>
              <a:rPr lang="en-US" dirty="0" smtClean="0"/>
              <a:t>two have become members of the Orthodox Church; </a:t>
            </a:r>
          </a:p>
          <a:p>
            <a:r>
              <a:rPr lang="en-US" dirty="0" smtClean="0"/>
              <a:t>They are given informal lessons and training in various life skills</a:t>
            </a:r>
          </a:p>
          <a:p>
            <a:endParaRPr lang="en-US" dirty="0" smtClean="0"/>
          </a:p>
          <a:p>
            <a:r>
              <a:rPr lang="en-US" dirty="0" smtClean="0"/>
              <a:t>Stewardship—helps educate the parish on first fruits giving </a:t>
            </a:r>
          </a:p>
          <a:p>
            <a:endParaRPr lang="en-US" dirty="0" smtClean="0"/>
          </a:p>
          <a:p>
            <a:r>
              <a:rPr lang="en-US" dirty="0" err="1" smtClean="0"/>
              <a:t>Patronal</a:t>
            </a:r>
            <a:r>
              <a:rPr lang="en-US" dirty="0" smtClean="0"/>
              <a:t> Feasts—encourages every family or group to take on a major feast day of the church to honor it in some way—with a meal or icon card, etc. to keep the life of the church cycle alive.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398F5-9351-47C4-ACE8-7B4EE7083E9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398F5-9351-47C4-ACE8-7B4EE7083E9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D073-B3B8-455D-B955-63B18B3903D6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2F8C-1E75-4A10-804A-FEF108996A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D073-B3B8-455D-B955-63B18B3903D6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2F8C-1E75-4A10-804A-FEF108996A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D073-B3B8-455D-B955-63B18B3903D6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2F8C-1E75-4A10-804A-FEF108996A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D073-B3B8-455D-B955-63B18B3903D6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2F8C-1E75-4A10-804A-FEF108996A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D073-B3B8-455D-B955-63B18B3903D6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2F8C-1E75-4A10-804A-FEF108996A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D073-B3B8-455D-B955-63B18B3903D6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2F8C-1E75-4A10-804A-FEF108996A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D073-B3B8-455D-B955-63B18B3903D6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2F8C-1E75-4A10-804A-FEF108996A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D073-B3B8-455D-B955-63B18B3903D6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2F8C-1E75-4A10-804A-FEF108996A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D073-B3B8-455D-B955-63B18B3903D6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2F8C-1E75-4A10-804A-FEF108996A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D073-B3B8-455D-B955-63B18B3903D6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2F8C-1E75-4A10-804A-FEF108996A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D073-B3B8-455D-B955-63B18B3903D6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922F8C-1E75-4A10-804A-FEF108996A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1FD073-B3B8-455D-B955-63B18B3903D6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922F8C-1E75-4A10-804A-FEF108996AD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Developing a Spirit of Mission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i="1" dirty="0" smtClean="0"/>
          </a:p>
          <a:p>
            <a:r>
              <a:rPr lang="en-US" i="1" dirty="0" smtClean="0"/>
              <a:t>Through a Healthy Parish Council</a:t>
            </a:r>
          </a:p>
          <a:p>
            <a:r>
              <a:rPr lang="en-US" sz="2000" dirty="0" smtClean="0"/>
              <a:t>Presented by Ann Marie Gidus-Mecera</a:t>
            </a:r>
            <a:endParaRPr lang="en-US" sz="2000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276600"/>
            <a:ext cx="150495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86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Best Practices in meetings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Leadership </a:t>
            </a:r>
            <a:r>
              <a:rPr lang="en-US" dirty="0" smtClean="0"/>
              <a:t>Training (handouts)</a:t>
            </a:r>
          </a:p>
          <a:p>
            <a:r>
              <a:rPr lang="en-US" dirty="0" smtClean="0"/>
              <a:t>Prayer @ beginning and end of meeting</a:t>
            </a:r>
          </a:p>
          <a:p>
            <a:r>
              <a:rPr lang="en-US" dirty="0" smtClean="0"/>
              <a:t>Meditation </a:t>
            </a:r>
          </a:p>
          <a:p>
            <a:r>
              <a:rPr lang="en-US" dirty="0" smtClean="0"/>
              <a:t>Conflict Management Procedure (handouts)</a:t>
            </a:r>
          </a:p>
          <a:p>
            <a:r>
              <a:rPr lang="en-US" dirty="0" smtClean="0"/>
              <a:t>Switching from chair to facilitator role (handout)</a:t>
            </a:r>
          </a:p>
          <a:p>
            <a:r>
              <a:rPr lang="en-US" dirty="0" smtClean="0"/>
              <a:t>Communication to Parish, each other, those with concerns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85572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Best Practices for Resolving Conflict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Leadership </a:t>
            </a:r>
            <a:r>
              <a:rPr lang="en-US" dirty="0" smtClean="0"/>
              <a:t>Training for the Parish Council</a:t>
            </a:r>
          </a:p>
          <a:p>
            <a:r>
              <a:rPr lang="en-US" dirty="0" smtClean="0"/>
              <a:t>Education  x 3 for the Parish</a:t>
            </a:r>
          </a:p>
          <a:p>
            <a:r>
              <a:rPr lang="en-US" dirty="0" smtClean="0"/>
              <a:t>Communication  x 3 with the Parish</a:t>
            </a:r>
          </a:p>
          <a:p>
            <a:r>
              <a:rPr lang="en-US" dirty="0" smtClean="0"/>
              <a:t>Procedures for dealing with conflict</a:t>
            </a:r>
          </a:p>
          <a:p>
            <a:r>
              <a:rPr lang="en-US" dirty="0" smtClean="0"/>
              <a:t>Letting go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en-US" sz="3900" dirty="0" smtClean="0"/>
          </a:p>
          <a:p>
            <a:pPr algn="ctr">
              <a:buNone/>
            </a:pPr>
            <a:r>
              <a:rPr lang="en-US" sz="3000" dirty="0" smtClean="0"/>
              <a:t>The Ministry Model of Parish Council</a:t>
            </a:r>
            <a:endParaRPr lang="en-US" sz="3000" dirty="0" smtClean="0"/>
          </a:p>
          <a:p>
            <a:pPr algn="ctr">
              <a:buNone/>
            </a:pPr>
            <a:endParaRPr lang="en-US" sz="3000" dirty="0" smtClean="0"/>
          </a:p>
          <a:p>
            <a:pPr>
              <a:buNone/>
            </a:pPr>
            <a:r>
              <a:rPr lang="en-US" dirty="0" smtClean="0"/>
              <a:t>Adult Religious Ed			Choir</a:t>
            </a:r>
          </a:p>
          <a:p>
            <a:pPr>
              <a:buNone/>
            </a:pPr>
            <a:r>
              <a:rPr lang="en-US" dirty="0" smtClean="0"/>
              <a:t>Bake Sale				Library</a:t>
            </a:r>
          </a:p>
          <a:p>
            <a:pPr>
              <a:buNone/>
            </a:pPr>
            <a:r>
              <a:rPr lang="en-US" dirty="0" smtClean="0"/>
              <a:t>Building 				Newcomer’s</a:t>
            </a:r>
          </a:p>
          <a:p>
            <a:pPr>
              <a:buNone/>
            </a:pPr>
            <a:r>
              <a:rPr lang="en-US" dirty="0" smtClean="0"/>
              <a:t>Campus				Neighborhood</a:t>
            </a:r>
          </a:p>
          <a:p>
            <a:pPr>
              <a:buNone/>
            </a:pPr>
            <a:r>
              <a:rPr lang="en-US" dirty="0" smtClean="0"/>
              <a:t>Charities				</a:t>
            </a:r>
            <a:r>
              <a:rPr lang="en-US" dirty="0" err="1" smtClean="0"/>
              <a:t>Patronal</a:t>
            </a:r>
            <a:r>
              <a:rPr lang="en-US" dirty="0" smtClean="0"/>
              <a:t> Feasts</a:t>
            </a:r>
          </a:p>
          <a:p>
            <a:pPr>
              <a:buNone/>
            </a:pPr>
            <a:r>
              <a:rPr lang="en-US" dirty="0" smtClean="0"/>
              <a:t>Children’s Religious Ed		Prayer</a:t>
            </a:r>
          </a:p>
          <a:p>
            <a:pPr>
              <a:buNone/>
            </a:pPr>
            <a:r>
              <a:rPr lang="en-US" dirty="0" smtClean="0"/>
              <a:t>Property Acquisition			Stewardship</a:t>
            </a:r>
          </a:p>
          <a:p>
            <a:pPr>
              <a:buNone/>
            </a:pPr>
            <a:r>
              <a:rPr lang="en-US" dirty="0" smtClean="0"/>
              <a:t>Rector’s Council			Sunshine</a:t>
            </a:r>
          </a:p>
          <a:p>
            <a:pPr>
              <a:buNone/>
            </a:pPr>
            <a:r>
              <a:rPr lang="en-US" dirty="0" smtClean="0"/>
              <a:t>Scholarship				Youth</a:t>
            </a:r>
          </a:p>
          <a:p>
            <a:pPr>
              <a:buNone/>
            </a:pPr>
            <a:r>
              <a:rPr lang="en-US" dirty="0" smtClean="0"/>
              <a:t>St. Stephen’s				Parish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/>
              <a:t>The Ministry Model of a Parish Council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/>
            <a:r>
              <a:rPr lang="en-US" dirty="0" smtClean="0"/>
              <a:t>The “Board” is replaced by the Ministry Chairs</a:t>
            </a:r>
          </a:p>
          <a:p>
            <a:pPr marL="514350" indent="-514350"/>
            <a:r>
              <a:rPr lang="en-US" dirty="0" smtClean="0"/>
              <a:t>The “President” is replaced by the Lay Vice Chair</a:t>
            </a:r>
          </a:p>
          <a:p>
            <a:pPr marL="514350" indent="-514350"/>
            <a:endParaRPr lang="en-US" dirty="0" smtClean="0"/>
          </a:p>
          <a:p>
            <a:pPr algn="ctr"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i="1" dirty="0" smtClean="0">
                <a:solidFill>
                  <a:srgbClr val="FF0000"/>
                </a:solidFill>
              </a:rPr>
              <a:t>This is significant in changing the culture of the </a:t>
            </a:r>
            <a:r>
              <a:rPr lang="en-US" i="1" dirty="0" smtClean="0">
                <a:solidFill>
                  <a:srgbClr val="FF0000"/>
                </a:solidFill>
              </a:rPr>
              <a:t>parish.</a:t>
            </a:r>
          </a:p>
          <a:p>
            <a:pPr algn="ctr">
              <a:buNone/>
            </a:pPr>
            <a:r>
              <a:rPr lang="en-US" i="1" dirty="0" smtClean="0">
                <a:solidFill>
                  <a:srgbClr val="FF0000"/>
                </a:solidFill>
              </a:rPr>
              <a:t>Why?</a:t>
            </a:r>
            <a:endParaRPr lang="en-US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a Spirit of Mission</a:t>
            </a:r>
            <a:br>
              <a:rPr lang="en-US" dirty="0" smtClean="0"/>
            </a:br>
            <a:r>
              <a:rPr lang="en-US" sz="2700" i="1" dirty="0" smtClean="0"/>
              <a:t>through a Healthy Parish Council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Questions?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br>
              <a:rPr lang="en-US" dirty="0" smtClean="0"/>
            </a:br>
            <a:r>
              <a:rPr lang="en-US" dirty="0" smtClean="0"/>
              <a:t>	Comments?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	Questions?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Comments?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a Spirit of Mission</a:t>
            </a:r>
            <a:br>
              <a:rPr lang="en-US" dirty="0" smtClean="0"/>
            </a:br>
            <a:r>
              <a:rPr lang="en-US" sz="2700" i="1" dirty="0" smtClean="0"/>
              <a:t>through a Healthy Parish Council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Worksheet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could your Parish Council take on a different shape using the Ministry Model?</a:t>
            </a:r>
          </a:p>
          <a:p>
            <a:pPr>
              <a:buNone/>
            </a:pPr>
            <a:r>
              <a:rPr lang="en-US" dirty="0" smtClean="0"/>
              <a:t>1.</a:t>
            </a:r>
          </a:p>
          <a:p>
            <a:pPr>
              <a:buNone/>
            </a:pPr>
            <a:r>
              <a:rPr lang="en-US" dirty="0" smtClean="0"/>
              <a:t>2.</a:t>
            </a:r>
          </a:p>
          <a:p>
            <a:pPr>
              <a:buNone/>
            </a:pPr>
            <a:r>
              <a:rPr lang="en-US" dirty="0" smtClean="0"/>
              <a:t>3.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a Spirit of Mission</a:t>
            </a:r>
            <a:br>
              <a:rPr lang="en-US" dirty="0" smtClean="0"/>
            </a:br>
            <a:r>
              <a:rPr lang="en-US" sz="2700" i="1" dirty="0" smtClean="0"/>
              <a:t>through a Healthy Parish Council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Let’s talk about the </a:t>
            </a:r>
          </a:p>
          <a:p>
            <a:pPr algn="ctr">
              <a:buNone/>
            </a:pPr>
            <a:r>
              <a:rPr lang="en-US" b="1" dirty="0" smtClean="0"/>
              <a:t>Consensus Model </a:t>
            </a:r>
          </a:p>
          <a:p>
            <a:pPr algn="ctr">
              <a:buNone/>
            </a:pPr>
            <a:r>
              <a:rPr lang="en-US" dirty="0" smtClean="0"/>
              <a:t>Vs</a:t>
            </a:r>
          </a:p>
          <a:p>
            <a:pPr algn="ctr">
              <a:buNone/>
            </a:pPr>
            <a:r>
              <a:rPr lang="en-US" dirty="0" smtClean="0"/>
              <a:t>The Democratic/Voting Model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990600"/>
            <a:ext cx="1130585" cy="115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a Spirit of Mission</a:t>
            </a:r>
            <a:br>
              <a:rPr lang="en-US" dirty="0" smtClean="0"/>
            </a:br>
            <a:r>
              <a:rPr lang="en-US" sz="2700" i="1" dirty="0" smtClean="0"/>
              <a:t>through a Healthy Parish Council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the Consensus Model Works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Put the issue on the table</a:t>
            </a:r>
          </a:p>
          <a:p>
            <a:pPr marL="514350" indent="-514350">
              <a:buAutoNum type="arabicPeriod"/>
            </a:pPr>
            <a:r>
              <a:rPr lang="en-US" dirty="0" smtClean="0"/>
              <a:t>Discuss</a:t>
            </a:r>
          </a:p>
          <a:p>
            <a:pPr marL="514350" indent="-514350">
              <a:buAutoNum type="arabicPeriod"/>
            </a:pPr>
            <a:r>
              <a:rPr lang="en-US" dirty="0" smtClean="0"/>
              <a:t>Roundtable</a:t>
            </a:r>
          </a:p>
          <a:p>
            <a:pPr marL="514350" indent="-514350">
              <a:buAutoNum type="arabicPeriod"/>
            </a:pPr>
            <a:r>
              <a:rPr lang="en-US" dirty="0" smtClean="0"/>
              <a:t>A proposed decision is put on the table</a:t>
            </a:r>
          </a:p>
          <a:p>
            <a:pPr marL="514350" indent="-514350">
              <a:buAutoNum type="arabicPeriod"/>
            </a:pPr>
            <a:r>
              <a:rPr lang="en-US" dirty="0" smtClean="0"/>
              <a:t>Ask the question: “Can you live with this decision?”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371600"/>
            <a:ext cx="1131049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Developing a Spirit of Mission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i="1" dirty="0" smtClean="0"/>
              <a:t>through a Healthy Parish Council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</a:t>
            </a:r>
            <a:r>
              <a:rPr lang="en-US" dirty="0" smtClean="0"/>
              <a:t>hen </a:t>
            </a:r>
            <a:r>
              <a:rPr lang="en-US" dirty="0" smtClean="0"/>
              <a:t>I don’t  completely </a:t>
            </a:r>
            <a:r>
              <a:rPr lang="en-US" dirty="0" smtClean="0"/>
              <a:t>agree can I say the following: </a:t>
            </a:r>
            <a:endParaRPr lang="en-US" dirty="0" smtClean="0"/>
          </a:p>
          <a:p>
            <a:pPr>
              <a:buNone/>
            </a:pPr>
            <a:r>
              <a:rPr lang="en-US" sz="2800" i="1" dirty="0" smtClean="0"/>
              <a:t>   </a:t>
            </a:r>
          </a:p>
          <a:p>
            <a:pPr>
              <a:buNone/>
            </a:pPr>
            <a:r>
              <a:rPr lang="en-US" sz="2400" i="1" dirty="0" smtClean="0"/>
              <a:t> “I understand what most of you would like to do. I personally would not do that, but I feel that you understand what my alternative would be. I have had sufficient opportunity to openly share my thoughts and feelings. I feel that I have been listened to, but I clearly have not been able to sway you to my point of view. Therefore, I will support what most of you wish to do.”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066800"/>
            <a:ext cx="1131049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dirty="0" smtClean="0"/>
              <a:t>Developing a Spirit of Mission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700" i="1" dirty="0" smtClean="0"/>
              <a:t>through a Healthy Parish Council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When consensus cannot be reached in the meeting: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 Keep the meeting moving by agreeing to address the topic after the meeting at another, reasonable time. 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381000"/>
            <a:ext cx="1131049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a Spirit of Mission</a:t>
            </a:r>
            <a:br>
              <a:rPr lang="en-US" dirty="0" smtClean="0"/>
            </a:br>
            <a:r>
              <a:rPr lang="en-US" sz="2700" i="1" dirty="0" smtClean="0"/>
              <a:t>through a Healthy Parish Council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Welcome!</a:t>
            </a:r>
          </a:p>
          <a:p>
            <a:pPr algn="ctr">
              <a:buNone/>
            </a:pPr>
            <a:r>
              <a:rPr lang="en-US" b="1" dirty="0" smtClean="0"/>
              <a:t>Thank you for attending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My name is </a:t>
            </a:r>
          </a:p>
          <a:p>
            <a:pPr algn="ctr">
              <a:buNone/>
            </a:pPr>
            <a:r>
              <a:rPr lang="en-US" dirty="0" smtClean="0"/>
              <a:t>AnnMarie Gidus-Mecera</a:t>
            </a:r>
          </a:p>
          <a:p>
            <a:pPr algn="ctr">
              <a:buNone/>
            </a:pPr>
            <a:r>
              <a:rPr lang="en-US" dirty="0" smtClean="0"/>
              <a:t>Lay Vice Chair</a:t>
            </a:r>
          </a:p>
          <a:p>
            <a:pPr algn="ctr">
              <a:buNone/>
            </a:pPr>
            <a:r>
              <a:rPr lang="en-US" dirty="0" smtClean="0"/>
              <a:t>St. Gregory of Nyssa Orthodox Church,</a:t>
            </a:r>
          </a:p>
          <a:p>
            <a:pPr algn="ctr">
              <a:buNone/>
            </a:pPr>
            <a:r>
              <a:rPr lang="en-US" dirty="0" smtClean="0"/>
              <a:t>Columbus, Ohio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990600"/>
            <a:ext cx="1131049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Why Use Consensus?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10000"/>
          </a:xfrm>
        </p:spPr>
        <p:txBody>
          <a:bodyPr/>
          <a:lstStyle/>
          <a:p>
            <a:r>
              <a:rPr lang="en-US" dirty="0" smtClean="0"/>
              <a:t>Consensus forces us to see each other’s point of view and bridge our differences</a:t>
            </a:r>
          </a:p>
          <a:p>
            <a:r>
              <a:rPr lang="en-US" dirty="0" smtClean="0"/>
              <a:t>Wherever God’s work is being done, we must be vigilant to avoid divisions</a:t>
            </a:r>
          </a:p>
          <a:p>
            <a:r>
              <a:rPr lang="en-US" dirty="0" smtClean="0"/>
              <a:t>Greater sense of parish unity</a:t>
            </a:r>
          </a:p>
          <a:p>
            <a:r>
              <a:rPr lang="en-US" dirty="0" smtClean="0"/>
              <a:t>Improved morale and parish culture</a:t>
            </a:r>
          </a:p>
          <a:p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1066800"/>
            <a:ext cx="1131049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a Spirit of Mission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2700" i="1" dirty="0" smtClean="0"/>
              <a:t>through a Healthy Parish Council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       The Consensus Model of decision making</a:t>
            </a:r>
          </a:p>
          <a:p>
            <a:pPr algn="ctr"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i="1" dirty="0" smtClean="0">
                <a:solidFill>
                  <a:srgbClr val="FF0000"/>
                </a:solidFill>
              </a:rPr>
              <a:t>is significant in changing the culture of the parish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</a:p>
          <a:p>
            <a:pPr algn="ctr">
              <a:buNone/>
            </a:pPr>
            <a:r>
              <a:rPr lang="en-US" i="1" dirty="0" smtClean="0">
                <a:solidFill>
                  <a:srgbClr val="FF0000"/>
                </a:solidFill>
              </a:rPr>
              <a:t>Why?</a:t>
            </a:r>
            <a:endParaRPr lang="en-US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Questions?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br>
              <a:rPr lang="en-US" dirty="0" smtClean="0"/>
            </a:br>
            <a:r>
              <a:rPr lang="en-US" dirty="0" smtClean="0"/>
              <a:t>	Questions?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	Questions?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Questions?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a Spirit of Mission</a:t>
            </a:r>
            <a:br>
              <a:rPr lang="en-US" dirty="0" smtClean="0"/>
            </a:br>
            <a:r>
              <a:rPr lang="en-US" sz="2700" i="1" dirty="0" smtClean="0"/>
              <a:t>through a Healthy Parish Council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Worksheet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could your Parish Council take on a different shape using the Consensus Model?</a:t>
            </a:r>
          </a:p>
          <a:p>
            <a:pPr>
              <a:buNone/>
            </a:pPr>
            <a:r>
              <a:rPr lang="en-US" dirty="0" smtClean="0"/>
              <a:t>1.</a:t>
            </a:r>
          </a:p>
          <a:p>
            <a:pPr>
              <a:buNone/>
            </a:pPr>
            <a:r>
              <a:rPr lang="en-US" dirty="0" smtClean="0"/>
              <a:t>2.</a:t>
            </a:r>
          </a:p>
          <a:p>
            <a:pPr>
              <a:buNone/>
            </a:pPr>
            <a:r>
              <a:rPr lang="en-US" dirty="0" smtClean="0"/>
              <a:t>3.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1600200"/>
            <a:ext cx="1131049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a Spirit of Mission</a:t>
            </a:r>
            <a:br>
              <a:rPr lang="en-US" dirty="0" smtClean="0"/>
            </a:br>
            <a:r>
              <a:rPr lang="en-US" sz="2700" i="1" dirty="0" smtClean="0"/>
              <a:t>through a Healthy Parish Council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Worksheet</a:t>
            </a:r>
          </a:p>
          <a:p>
            <a:pPr>
              <a:buNone/>
            </a:pPr>
            <a:r>
              <a:rPr lang="en-US" sz="3200" dirty="0" smtClean="0"/>
              <a:t>10</a:t>
            </a:r>
            <a:r>
              <a:rPr lang="en-US" dirty="0" smtClean="0"/>
              <a:t> </a:t>
            </a:r>
            <a:r>
              <a:rPr lang="en-US" dirty="0" smtClean="0"/>
              <a:t>Minute Breakout Session Question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three steps could you take to begin the transformation to a Ministry/Consensus Model for your parish council?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1.</a:t>
            </a:r>
          </a:p>
          <a:p>
            <a:pPr>
              <a:buNone/>
            </a:pPr>
            <a:r>
              <a:rPr lang="en-US" dirty="0" smtClean="0"/>
              <a:t>2.</a:t>
            </a:r>
          </a:p>
          <a:p>
            <a:pPr>
              <a:buNone/>
            </a:pPr>
            <a:r>
              <a:rPr lang="en-US" dirty="0" smtClean="0"/>
              <a:t>3.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447800"/>
            <a:ext cx="1131049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a Spirit of Mission</a:t>
            </a:r>
            <a:br>
              <a:rPr lang="en-US" dirty="0" smtClean="0"/>
            </a:br>
            <a:r>
              <a:rPr lang="en-US" sz="2700" i="1" dirty="0" smtClean="0"/>
              <a:t>through a Healthy Parish Council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Share your answers:</a:t>
            </a:r>
          </a:p>
          <a:p>
            <a:pPr>
              <a:buNone/>
            </a:pPr>
            <a:r>
              <a:rPr lang="en-US" dirty="0" smtClean="0"/>
              <a:t>1.</a:t>
            </a:r>
          </a:p>
          <a:p>
            <a:pPr>
              <a:buNone/>
            </a:pPr>
            <a:r>
              <a:rPr lang="en-US" dirty="0" smtClean="0"/>
              <a:t>2.</a:t>
            </a:r>
          </a:p>
          <a:p>
            <a:pPr>
              <a:buNone/>
            </a:pPr>
            <a:r>
              <a:rPr lang="en-US" dirty="0" smtClean="0"/>
              <a:t>3.</a:t>
            </a:r>
          </a:p>
          <a:p>
            <a:pPr>
              <a:buNone/>
            </a:pPr>
            <a:r>
              <a:rPr lang="en-US" dirty="0" smtClean="0"/>
              <a:t>4.</a:t>
            </a:r>
          </a:p>
          <a:p>
            <a:pPr>
              <a:buNone/>
            </a:pPr>
            <a:r>
              <a:rPr lang="en-US" dirty="0" smtClean="0"/>
              <a:t>5.</a:t>
            </a:r>
          </a:p>
          <a:p>
            <a:pPr>
              <a:buNone/>
            </a:pPr>
            <a:r>
              <a:rPr lang="en-US" dirty="0" smtClean="0"/>
              <a:t>6.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447800"/>
            <a:ext cx="1131049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a Spirit of Mission</a:t>
            </a:r>
            <a:br>
              <a:rPr lang="en-US" dirty="0" smtClean="0"/>
            </a:br>
            <a:r>
              <a:rPr lang="en-US" sz="2700" i="1" dirty="0" smtClean="0"/>
              <a:t>through a Healthy Parish Council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Questions?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	</a:t>
            </a:r>
            <a:br>
              <a:rPr lang="en-US" dirty="0" smtClean="0"/>
            </a:br>
            <a:r>
              <a:rPr lang="en-US" dirty="0" smtClean="0"/>
              <a:t>	Comments?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	Questions?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		Comments?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600200"/>
            <a:ext cx="1131049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life of the parish is represented in The Ministry Model of Parish Council</a:t>
            </a:r>
          </a:p>
          <a:p>
            <a:r>
              <a:rPr lang="en-US" dirty="0" smtClean="0"/>
              <a:t>Healthy decisions can be made without voting using the Consensus Model</a:t>
            </a:r>
          </a:p>
          <a:p>
            <a:r>
              <a:rPr lang="en-US" dirty="0" smtClean="0"/>
              <a:t>You can hold vibrant, productive council meetings through best practices</a:t>
            </a:r>
          </a:p>
          <a:p>
            <a:r>
              <a:rPr lang="en-US" dirty="0" smtClean="0"/>
              <a:t>You can minimize and/or resolve conflict on parish council and in the parish</a:t>
            </a:r>
          </a:p>
          <a:p>
            <a:r>
              <a:rPr lang="en-US" i="1" dirty="0" smtClean="0"/>
              <a:t>You can maximize your parish mission through your parish council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a Spirit of Mission</a:t>
            </a:r>
            <a:br>
              <a:rPr lang="en-US" dirty="0" smtClean="0"/>
            </a:br>
            <a:r>
              <a:rPr lang="en-US" sz="2700" i="1" dirty="0" smtClean="0"/>
              <a:t>through a Healthy Parish Council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Worksheet</a:t>
            </a:r>
          </a:p>
          <a:p>
            <a:pPr>
              <a:buNone/>
            </a:pPr>
            <a:r>
              <a:rPr lang="en-US" dirty="0" smtClean="0"/>
              <a:t>Recap some of the most valuable things you learned today.</a:t>
            </a:r>
          </a:p>
          <a:p>
            <a:pPr>
              <a:buNone/>
            </a:pPr>
            <a:r>
              <a:rPr lang="en-US" dirty="0" smtClean="0"/>
              <a:t>1.</a:t>
            </a:r>
          </a:p>
          <a:p>
            <a:pPr>
              <a:buNone/>
            </a:pPr>
            <a:r>
              <a:rPr lang="en-US" dirty="0" smtClean="0"/>
              <a:t>2.</a:t>
            </a:r>
          </a:p>
          <a:p>
            <a:pPr>
              <a:buNone/>
            </a:pPr>
            <a:r>
              <a:rPr lang="en-US" dirty="0" smtClean="0"/>
              <a:t>3.</a:t>
            </a:r>
          </a:p>
          <a:p>
            <a:pPr>
              <a:buNone/>
            </a:pPr>
            <a:r>
              <a:rPr lang="en-US" dirty="0" smtClean="0"/>
              <a:t>4.</a:t>
            </a:r>
          </a:p>
          <a:p>
            <a:pPr>
              <a:buNone/>
            </a:pPr>
            <a:r>
              <a:rPr lang="en-US" dirty="0" smtClean="0"/>
              <a:t>5.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371600"/>
            <a:ext cx="1131049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a Spirit of Mission</a:t>
            </a:r>
            <a:br>
              <a:rPr lang="en-US" dirty="0" smtClean="0"/>
            </a:br>
            <a:r>
              <a:rPr lang="en-US" sz="2700" i="1" dirty="0" smtClean="0"/>
              <a:t>through a Healthy Parish Council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i="1" dirty="0" smtClean="0"/>
              <a:t>Worksheet</a:t>
            </a:r>
          </a:p>
          <a:p>
            <a:pPr>
              <a:buNone/>
            </a:pPr>
            <a:r>
              <a:rPr lang="en-US" dirty="0" smtClean="0"/>
              <a:t>Document </a:t>
            </a:r>
            <a:r>
              <a:rPr lang="en-US" dirty="0" smtClean="0"/>
              <a:t>what you are going to do with what you have learned today. </a:t>
            </a:r>
          </a:p>
          <a:p>
            <a:pPr>
              <a:buNone/>
            </a:pPr>
            <a:r>
              <a:rPr lang="en-US" dirty="0" smtClean="0"/>
              <a:t>1.</a:t>
            </a:r>
          </a:p>
          <a:p>
            <a:pPr>
              <a:buNone/>
            </a:pPr>
            <a:r>
              <a:rPr lang="en-US" dirty="0" smtClean="0"/>
              <a:t>2.</a:t>
            </a:r>
          </a:p>
          <a:p>
            <a:pPr>
              <a:buNone/>
            </a:pPr>
            <a:r>
              <a:rPr lang="en-US" dirty="0" smtClean="0"/>
              <a:t>3.</a:t>
            </a:r>
          </a:p>
          <a:p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1524000"/>
            <a:ext cx="1131049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a Spirit of Mission</a:t>
            </a:r>
            <a:br>
              <a:rPr lang="en-US" dirty="0" smtClean="0"/>
            </a:br>
            <a:r>
              <a:rPr lang="en-US" sz="2700" i="1" dirty="0" smtClean="0"/>
              <a:t>through a Healthy Parish Council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Parish Council President/Lay Vice Chair approx 15 years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Practicing ministry/consensus models approx 7 years</a:t>
            </a:r>
          </a:p>
          <a:p>
            <a:endParaRPr lang="en-US" dirty="0" smtClean="0"/>
          </a:p>
          <a:p>
            <a:r>
              <a:rPr lang="en-US" dirty="0" smtClean="0"/>
              <a:t>Form Pre-</a:t>
            </a:r>
            <a:r>
              <a:rPr lang="en-US" dirty="0" err="1" smtClean="0"/>
              <a:t>Conciliar</a:t>
            </a:r>
            <a:r>
              <a:rPr lang="en-US" dirty="0" smtClean="0"/>
              <a:t> Commission member, two-time Diocesan Council member; local, regional and national committees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Author of “A Way of Life,” “I Go to Church,” “The Storm and the Sea,” and “Journey Across North America.”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Marketing consultant for 25 years—currently for emergency medical services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Blog writer caring4parents.wordpress.com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Developing a Spirit of Mission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700" i="1" dirty="0" smtClean="0"/>
              <a:t>through a Healthy Parish Council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Questions?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br>
              <a:rPr lang="en-US" dirty="0" smtClean="0"/>
            </a:br>
            <a:r>
              <a:rPr lang="en-US" dirty="0" smtClean="0"/>
              <a:t>	Comments?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	Questions?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Comments?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1524000"/>
            <a:ext cx="1131049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Developing a Spirit of Mission</a:t>
            </a:r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2700" i="1" dirty="0" smtClean="0"/>
              <a:t>through a Healthy Parish Council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have the opportunity to build vibrant, growing parishes. </a:t>
            </a:r>
            <a:r>
              <a:rPr lang="en-US" dirty="0" smtClean="0"/>
              <a:t>Do </a:t>
            </a:r>
            <a:r>
              <a:rPr lang="en-US" dirty="0" smtClean="0"/>
              <a:t>we have the faith to make changes when change is critical?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 smtClean="0"/>
              <a:t>are responsible for where the Church is headed here in America in the 21st century. Can we answer the call?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Developing a Spirit of Mission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2700" i="1" dirty="0" smtClean="0"/>
              <a:t>through a Healthy Parish Council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Bishop JOB:</a:t>
            </a:r>
          </a:p>
          <a:p>
            <a:pPr>
              <a:buNone/>
            </a:pPr>
            <a:r>
              <a:rPr lang="en-US" i="1" dirty="0" smtClean="0"/>
              <a:t>You don’t have to be successful; you have to be faithful.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Fr. John Behr:</a:t>
            </a:r>
          </a:p>
          <a:p>
            <a:pPr>
              <a:buNone/>
            </a:pPr>
            <a:r>
              <a:rPr lang="en-US" i="1" dirty="0" smtClean="0"/>
              <a:t>Our faithfulness is not just to what has been handed down to us, but our faithfulness is towards the future and to what God calls us.</a:t>
            </a:r>
            <a:endParaRPr lang="en-US" i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a Spirit of Mission</a:t>
            </a:r>
            <a:br>
              <a:rPr lang="en-US" dirty="0" smtClean="0"/>
            </a:br>
            <a:r>
              <a:rPr lang="en-US" sz="2700" i="1" dirty="0" smtClean="0"/>
              <a:t>through a Healthy Parish Council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  <a:p>
            <a:pPr algn="ctr">
              <a:buNone/>
            </a:pPr>
            <a:r>
              <a:rPr lang="en-US" sz="3600" b="1" dirty="0" smtClean="0"/>
              <a:t>Thank you for attending!</a:t>
            </a:r>
          </a:p>
          <a:p>
            <a:pPr algn="ctr">
              <a:buNone/>
            </a:pP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_______________________________________________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Questions:                  amecera@columbus.rr.com</a:t>
            </a:r>
          </a:p>
          <a:p>
            <a:pPr>
              <a:buNone/>
            </a:pPr>
            <a:r>
              <a:rPr lang="en-US" sz="2400" dirty="0" smtClean="0"/>
              <a:t>                Handouts:    ameceracommunications.webs.com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1371600"/>
            <a:ext cx="1131049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a Spirit of Mission</a:t>
            </a:r>
            <a:br>
              <a:rPr lang="en-US" dirty="0" smtClean="0"/>
            </a:br>
            <a:r>
              <a:rPr lang="en-US" sz="2700" i="1" dirty="0" smtClean="0"/>
              <a:t>through a Healthy Parish Council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This session builds on</a:t>
            </a:r>
          </a:p>
          <a:p>
            <a:pPr algn="ctr">
              <a:buNone/>
            </a:pPr>
            <a:r>
              <a:rPr lang="en-US" b="1" dirty="0" smtClean="0"/>
              <a:t>Good Practices of Vibrant Orthodox Parishes </a:t>
            </a:r>
          </a:p>
          <a:p>
            <a:pPr algn="ctr">
              <a:buNone/>
            </a:pPr>
            <a:r>
              <a:rPr lang="en-US" sz="2400" dirty="0" smtClean="0"/>
              <a:t>A Framework for Renewal</a:t>
            </a:r>
          </a:p>
          <a:p>
            <a:pPr algn="ctr">
              <a:buNone/>
            </a:pPr>
            <a:r>
              <a:rPr lang="en-US" sz="2400" i="1" dirty="0" smtClean="0"/>
              <a:t>and</a:t>
            </a:r>
            <a:r>
              <a:rPr lang="en-US" i="1" dirty="0" smtClean="0"/>
              <a:t> </a:t>
            </a:r>
          </a:p>
          <a:p>
            <a:pPr algn="ctr">
              <a:buNone/>
            </a:pPr>
            <a:r>
              <a:rPr lang="en-US" b="1" dirty="0" smtClean="0"/>
              <a:t>Proper Parish Governance</a:t>
            </a:r>
          </a:p>
          <a:p>
            <a:pPr algn="ctr">
              <a:buNone/>
            </a:pPr>
            <a:r>
              <a:rPr lang="en-US" sz="2400" i="1" dirty="0" smtClean="0"/>
              <a:t>Shared Leadership—not Congregationalism</a:t>
            </a:r>
          </a:p>
          <a:p>
            <a:pPr algn="ctr">
              <a:buNone/>
            </a:pPr>
            <a:endParaRPr lang="en-US" sz="2400" i="1" dirty="0" smtClean="0"/>
          </a:p>
          <a:p>
            <a:pPr algn="ctr">
              <a:buNone/>
            </a:pPr>
            <a:r>
              <a:rPr lang="en-US" sz="2400" i="1" dirty="0" smtClean="0"/>
              <a:t>Joseph Kormos,  Diocese of Midwest</a:t>
            </a:r>
            <a:endParaRPr lang="en-US" sz="2400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1066800"/>
            <a:ext cx="1131049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a Spirit of Mission</a:t>
            </a:r>
            <a:br>
              <a:rPr lang="en-US" dirty="0" smtClean="0"/>
            </a:br>
            <a:r>
              <a:rPr lang="en-US" sz="2400" i="1" dirty="0" smtClean="0"/>
              <a:t>through a Healthy Parish Council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Today you will learn about:</a:t>
            </a:r>
            <a:br>
              <a:rPr lang="en-US" dirty="0" smtClean="0"/>
            </a:br>
            <a:endParaRPr lang="en-US" dirty="0" smtClean="0"/>
          </a:p>
          <a:p>
            <a:r>
              <a:rPr lang="en-US" sz="2400" dirty="0" smtClean="0"/>
              <a:t>The Ministry Model of Parish Council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The Consensus Model of Decision making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How the Ministry/Consensus Models can maximize the health </a:t>
            </a:r>
          </a:p>
          <a:p>
            <a:pPr>
              <a:buNone/>
            </a:pPr>
            <a:r>
              <a:rPr lang="en-US" sz="2400" dirty="0" smtClean="0"/>
              <a:t>      of your parish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How you can make healthy decisions without voting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How to hold vibrant, productive council meetings through best practices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How to resolve conflict on parish council and in the parish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900" i="1" dirty="0" smtClean="0"/>
              <a:t>How these practices will help you maximize your parish mission</a:t>
            </a:r>
          </a:p>
          <a:p>
            <a:endParaRPr lang="en-US" sz="29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066800"/>
            <a:ext cx="1131049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a Spirit of Mission</a:t>
            </a:r>
            <a:br>
              <a:rPr lang="en-US" dirty="0" smtClean="0"/>
            </a:br>
            <a:r>
              <a:rPr lang="en-US" sz="2700" i="1" dirty="0" smtClean="0"/>
              <a:t>through a Healthy Parish Council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04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Housekeeping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Timekeeper volunteer</a:t>
            </a:r>
          </a:p>
          <a:p>
            <a:r>
              <a:rPr lang="en-US" dirty="0" smtClean="0"/>
              <a:t>White Board volunteer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1066800"/>
            <a:ext cx="1131049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St. Gregory’s Parish, Columbus, Ohio</a:t>
            </a:r>
          </a:p>
          <a:p>
            <a:pPr algn="ctr">
              <a:buNone/>
            </a:pPr>
            <a:r>
              <a:rPr lang="en-US" sz="2400" dirty="0" smtClean="0"/>
              <a:t>stgregs.info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WebsiteHo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2819400"/>
            <a:ext cx="7898286" cy="35442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n-US" sz="3900" dirty="0" smtClean="0"/>
          </a:p>
          <a:p>
            <a:pPr algn="ctr">
              <a:buNone/>
            </a:pPr>
            <a:r>
              <a:rPr lang="en-US" sz="3900" dirty="0" smtClean="0"/>
              <a:t>Ministries at St. Gregory’s </a:t>
            </a:r>
          </a:p>
          <a:p>
            <a:pPr>
              <a:buNone/>
            </a:pPr>
            <a:r>
              <a:rPr lang="en-US" dirty="0" smtClean="0"/>
              <a:t>Adult Religious Ed			Choir</a:t>
            </a:r>
          </a:p>
          <a:p>
            <a:pPr>
              <a:buNone/>
            </a:pPr>
            <a:r>
              <a:rPr lang="en-US" dirty="0" smtClean="0"/>
              <a:t>Bake Sale				Library</a:t>
            </a:r>
          </a:p>
          <a:p>
            <a:pPr>
              <a:buNone/>
            </a:pPr>
            <a:r>
              <a:rPr lang="en-US" dirty="0" smtClean="0"/>
              <a:t>Building 				Newcomer’s</a:t>
            </a:r>
          </a:p>
          <a:p>
            <a:pPr>
              <a:buNone/>
            </a:pPr>
            <a:r>
              <a:rPr lang="en-US" dirty="0" smtClean="0"/>
              <a:t>Campus				Neighborhood</a:t>
            </a:r>
          </a:p>
          <a:p>
            <a:pPr>
              <a:buNone/>
            </a:pPr>
            <a:r>
              <a:rPr lang="en-US" dirty="0" smtClean="0"/>
              <a:t>Charities				</a:t>
            </a:r>
            <a:r>
              <a:rPr lang="en-US" dirty="0" err="1" smtClean="0"/>
              <a:t>Patronal</a:t>
            </a:r>
            <a:r>
              <a:rPr lang="en-US" dirty="0" smtClean="0"/>
              <a:t> Feasts</a:t>
            </a:r>
          </a:p>
          <a:p>
            <a:pPr>
              <a:buNone/>
            </a:pPr>
            <a:r>
              <a:rPr lang="en-US" dirty="0" smtClean="0"/>
              <a:t>Children’s Religious Ed		Prayer</a:t>
            </a:r>
          </a:p>
          <a:p>
            <a:pPr>
              <a:buNone/>
            </a:pPr>
            <a:r>
              <a:rPr lang="en-US" dirty="0" smtClean="0"/>
              <a:t>Property Acquisition			Stewardship</a:t>
            </a:r>
          </a:p>
          <a:p>
            <a:pPr>
              <a:buNone/>
            </a:pPr>
            <a:r>
              <a:rPr lang="en-US" dirty="0" smtClean="0"/>
              <a:t>Rector’s Council			Sunshine</a:t>
            </a:r>
          </a:p>
          <a:p>
            <a:pPr>
              <a:buNone/>
            </a:pPr>
            <a:r>
              <a:rPr lang="en-US" dirty="0" smtClean="0"/>
              <a:t>Scholarship				Youth</a:t>
            </a:r>
          </a:p>
          <a:p>
            <a:pPr>
              <a:buNone/>
            </a:pPr>
            <a:r>
              <a:rPr lang="en-US" dirty="0" smtClean="0"/>
              <a:t>St. Stephen’s				Parish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Best Practices in meetings </a:t>
            </a:r>
            <a:br>
              <a:rPr lang="en-US" sz="2800" dirty="0" smtClean="0"/>
            </a:br>
            <a:endParaRPr lang="en-US" dirty="0" smtClean="0"/>
          </a:p>
          <a:p>
            <a:r>
              <a:rPr lang="en-US" dirty="0" smtClean="0"/>
              <a:t>Strategic Planning</a:t>
            </a:r>
          </a:p>
          <a:p>
            <a:r>
              <a:rPr lang="en-US" dirty="0" smtClean="0"/>
              <a:t>Monthly Agenda Planning (handout)</a:t>
            </a:r>
          </a:p>
          <a:p>
            <a:r>
              <a:rPr lang="en-US" dirty="0" smtClean="0"/>
              <a:t>Stick to a Meeting Structure</a:t>
            </a:r>
          </a:p>
          <a:p>
            <a:r>
              <a:rPr lang="en-US" dirty="0" smtClean="0"/>
              <a:t>Job Descriptions</a:t>
            </a:r>
          </a:p>
          <a:p>
            <a:r>
              <a:rPr lang="en-US" dirty="0" smtClean="0"/>
              <a:t>Procedures</a:t>
            </a:r>
          </a:p>
          <a:p>
            <a:r>
              <a:rPr lang="en-US" dirty="0" smtClean="0"/>
              <a:t>Emphasis Nights</a:t>
            </a:r>
            <a:endParaRPr lang="en-US" dirty="0" smtClean="0"/>
          </a:p>
          <a:p>
            <a:r>
              <a:rPr lang="en-US" dirty="0" smtClean="0"/>
              <a:t>Regular Retreats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945</TotalTime>
  <Words>1328</Words>
  <Application>Microsoft Office PowerPoint</Application>
  <PresentationFormat>On-screen Show (4:3)</PresentationFormat>
  <Paragraphs>364</Paragraphs>
  <Slides>33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Flow</vt:lpstr>
      <vt:lpstr>      Developing a Spirit of Mission</vt:lpstr>
      <vt:lpstr>Developing a Spirit of Mission through a Healthy Parish Council</vt:lpstr>
      <vt:lpstr>Developing a Spirit of Mission through a Healthy Parish Council</vt:lpstr>
      <vt:lpstr>Developing a Spirit of Mission through a Healthy Parish Council</vt:lpstr>
      <vt:lpstr>Developing a Spirit of Mission through a Healthy Parish Council</vt:lpstr>
      <vt:lpstr>Developing a Spirit of Mission through a Healthy Parish Council</vt:lpstr>
      <vt:lpstr>Case Study</vt:lpstr>
      <vt:lpstr>Case Study</vt:lpstr>
      <vt:lpstr>Case Study</vt:lpstr>
      <vt:lpstr>Case Study</vt:lpstr>
      <vt:lpstr>Case Study</vt:lpstr>
      <vt:lpstr>Case Study</vt:lpstr>
      <vt:lpstr>Case Study</vt:lpstr>
      <vt:lpstr>Developing a Spirit of Mission through a Healthy Parish Council</vt:lpstr>
      <vt:lpstr>Developing a Spirit of Mission through a Healthy Parish Council</vt:lpstr>
      <vt:lpstr>Developing a Spirit of Mission through a Healthy Parish Council</vt:lpstr>
      <vt:lpstr>Developing a Spirit of Mission through a Healthy Parish Council</vt:lpstr>
      <vt:lpstr>Developing a Spirit of Mission through a Healthy Parish Council</vt:lpstr>
      <vt:lpstr>  Developing a Spirit of Mission through a Healthy Parish Council </vt:lpstr>
      <vt:lpstr>                      Why Use Consensus?</vt:lpstr>
      <vt:lpstr>Developing a Spirit of Mission through a Healthy Parish Council</vt:lpstr>
      <vt:lpstr>Consensus</vt:lpstr>
      <vt:lpstr>Developing a Spirit of Mission through a Healthy Parish Council</vt:lpstr>
      <vt:lpstr>Developing a Spirit of Mission through a Healthy Parish Council</vt:lpstr>
      <vt:lpstr>Developing a Spirit of Mission through a Healthy Parish Council</vt:lpstr>
      <vt:lpstr>Developing a Spirit of Mission through a Healthy Parish Council</vt:lpstr>
      <vt:lpstr>Recap</vt:lpstr>
      <vt:lpstr>Developing a Spirit of Mission through a Healthy Parish Council</vt:lpstr>
      <vt:lpstr>Developing a Spirit of Mission through a Healthy Parish Council</vt:lpstr>
      <vt:lpstr>Developing a Spirit of Mission through a Healthy Parish Council</vt:lpstr>
      <vt:lpstr>Developing a Spirit of Mission through a Healthy Parish Council</vt:lpstr>
      <vt:lpstr>Developing a Spirit of Mission through a Healthy Parish Council</vt:lpstr>
      <vt:lpstr>Developing a Spirit of Mission through a Healthy Parish Council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 Spirit of Mission</dc:title>
  <dc:creator>Ann Marie Mecera</dc:creator>
  <cp:lastModifiedBy>Ann Marie Mecera</cp:lastModifiedBy>
  <cp:revision>101</cp:revision>
  <dcterms:created xsi:type="dcterms:W3CDTF">2010-06-22T00:34:52Z</dcterms:created>
  <dcterms:modified xsi:type="dcterms:W3CDTF">2010-06-30T11:22:45Z</dcterms:modified>
</cp:coreProperties>
</file>