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0"/>
  </p:notesMasterIdLst>
  <p:handoutMasterIdLst>
    <p:handoutMasterId r:id="rId81"/>
  </p:handoutMasterIdLst>
  <p:sldIdLst>
    <p:sldId id="256" r:id="rId2"/>
    <p:sldId id="303" r:id="rId3"/>
    <p:sldId id="304" r:id="rId4"/>
    <p:sldId id="305" r:id="rId5"/>
    <p:sldId id="306" r:id="rId6"/>
    <p:sldId id="257" r:id="rId7"/>
    <p:sldId id="297" r:id="rId8"/>
    <p:sldId id="334" r:id="rId9"/>
    <p:sldId id="274" r:id="rId10"/>
    <p:sldId id="275" r:id="rId11"/>
    <p:sldId id="308" r:id="rId12"/>
    <p:sldId id="309" r:id="rId13"/>
    <p:sldId id="310" r:id="rId14"/>
    <p:sldId id="311" r:id="rId15"/>
    <p:sldId id="312" r:id="rId16"/>
    <p:sldId id="313" r:id="rId17"/>
    <p:sldId id="314" r:id="rId18"/>
    <p:sldId id="277" r:id="rId19"/>
    <p:sldId id="315" r:id="rId20"/>
    <p:sldId id="258" r:id="rId21"/>
    <p:sldId id="266" r:id="rId22"/>
    <p:sldId id="267" r:id="rId23"/>
    <p:sldId id="268" r:id="rId24"/>
    <p:sldId id="259" r:id="rId25"/>
    <p:sldId id="260" r:id="rId26"/>
    <p:sldId id="316" r:id="rId27"/>
    <p:sldId id="317" r:id="rId28"/>
    <p:sldId id="318" r:id="rId29"/>
    <p:sldId id="262" r:id="rId30"/>
    <p:sldId id="263" r:id="rId31"/>
    <p:sldId id="264" r:id="rId32"/>
    <p:sldId id="287" r:id="rId33"/>
    <p:sldId id="278" r:id="rId34"/>
    <p:sldId id="300" r:id="rId35"/>
    <p:sldId id="273" r:id="rId36"/>
    <p:sldId id="286" r:id="rId37"/>
    <p:sldId id="332" r:id="rId38"/>
    <p:sldId id="320" r:id="rId39"/>
    <p:sldId id="331" r:id="rId40"/>
    <p:sldId id="322" r:id="rId41"/>
    <p:sldId id="323" r:id="rId42"/>
    <p:sldId id="324" r:id="rId43"/>
    <p:sldId id="330" r:id="rId44"/>
    <p:sldId id="336" r:id="rId45"/>
    <p:sldId id="337" r:id="rId46"/>
    <p:sldId id="338" r:id="rId47"/>
    <p:sldId id="339" r:id="rId48"/>
    <p:sldId id="340" r:id="rId49"/>
    <p:sldId id="342" r:id="rId50"/>
    <p:sldId id="341" r:id="rId51"/>
    <p:sldId id="343" r:id="rId52"/>
    <p:sldId id="344" r:id="rId53"/>
    <p:sldId id="345" r:id="rId54"/>
    <p:sldId id="346" r:id="rId55"/>
    <p:sldId id="347" r:id="rId56"/>
    <p:sldId id="348" r:id="rId57"/>
    <p:sldId id="283" r:id="rId58"/>
    <p:sldId id="284" r:id="rId59"/>
    <p:sldId id="349" r:id="rId60"/>
    <p:sldId id="350" r:id="rId61"/>
    <p:sldId id="351" r:id="rId62"/>
    <p:sldId id="352" r:id="rId63"/>
    <p:sldId id="353" r:id="rId64"/>
    <p:sldId id="354" r:id="rId65"/>
    <p:sldId id="335" r:id="rId66"/>
    <p:sldId id="355" r:id="rId67"/>
    <p:sldId id="356" r:id="rId68"/>
    <p:sldId id="357" r:id="rId69"/>
    <p:sldId id="280" r:id="rId70"/>
    <p:sldId id="289" r:id="rId71"/>
    <p:sldId id="281" r:id="rId72"/>
    <p:sldId id="290" r:id="rId73"/>
    <p:sldId id="291" r:id="rId74"/>
    <p:sldId id="358" r:id="rId75"/>
    <p:sldId id="333" r:id="rId76"/>
    <p:sldId id="327" r:id="rId77"/>
    <p:sldId id="326" r:id="rId78"/>
    <p:sldId id="282" r:id="rId7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B20"/>
    <a:srgbClr val="F8834E"/>
    <a:srgbClr val="FFFFFF"/>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58" autoAdjust="0"/>
  </p:normalViewPr>
  <p:slideViewPr>
    <p:cSldViewPr>
      <p:cViewPr varScale="1">
        <p:scale>
          <a:sx n="65" d="100"/>
          <a:sy n="65" d="100"/>
        </p:scale>
        <p:origin x="-123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9" d="100"/>
          <a:sy n="59" d="100"/>
        </p:scale>
        <p:origin x="-2556" y="-9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eaLnBrk="1" hangingPunct="1">
              <a:defRPr sz="1200">
                <a:latin typeface="Times New Roman" pitchFamily="18" charset="0"/>
              </a:defRPr>
            </a:lvl1pPr>
          </a:lstStyle>
          <a:p>
            <a:pPr>
              <a:defRPr/>
            </a:pPr>
            <a:fld id="{98A0843B-71B3-4781-9B70-19CA4F539E6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eaLnBrk="1" hangingPunct="1">
              <a:defRPr sz="1200"/>
            </a:lvl1pPr>
          </a:lstStyle>
          <a:p>
            <a:pPr>
              <a:defRPr/>
            </a:pPr>
            <a:endParaRPr lang="en-US"/>
          </a:p>
        </p:txBody>
      </p:sp>
      <p:sp>
        <p:nvSpPr>
          <p:cNvPr id="942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eaLnBrk="1" hangingPunct="1">
              <a:defRPr sz="120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eaLnBrk="1" hangingPunct="1">
              <a:defRPr sz="1200"/>
            </a:lvl1pPr>
          </a:lstStyle>
          <a:p>
            <a:pPr>
              <a:defRPr/>
            </a:pPr>
            <a:endParaRPr lang="en-US"/>
          </a:p>
        </p:txBody>
      </p:sp>
      <p:sp>
        <p:nvSpPr>
          <p:cNvPr id="942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eaLnBrk="1" hangingPunct="1">
              <a:defRPr sz="1200"/>
            </a:lvl1pPr>
          </a:lstStyle>
          <a:p>
            <a:pPr>
              <a:defRPr/>
            </a:pPr>
            <a:fld id="{159DF0F9-EE74-4021-889E-602823961B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A8E19AF-B31D-46DA-B304-7ACB70FC2EA3}" type="slidenum">
              <a:rPr lang="en-US" smtClean="0"/>
              <a:pPr/>
              <a:t>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Welcome and self intro</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0" y="3581400"/>
            <a:ext cx="9144000" cy="781050"/>
          </a:xfrm>
        </p:spPr>
        <p:txBody>
          <a:bodyPr/>
          <a:lstStyle>
            <a:lvl1pPr algn="ctr">
              <a:defRPr sz="4400" b="0"/>
            </a:lvl1pPr>
          </a:lstStyle>
          <a:p>
            <a:r>
              <a:rPr lang="en-US"/>
              <a:t>Click to edit Master title style</a:t>
            </a:r>
          </a:p>
        </p:txBody>
      </p:sp>
      <p:sp>
        <p:nvSpPr>
          <p:cNvPr id="101379" name="Rectangle 3"/>
          <p:cNvSpPr>
            <a:spLocks noGrp="1" noChangeArrowheads="1"/>
          </p:cNvSpPr>
          <p:nvPr>
            <p:ph type="subTitle" idx="1"/>
          </p:nvPr>
        </p:nvSpPr>
        <p:spPr>
          <a:xfrm>
            <a:off x="0" y="4546600"/>
            <a:ext cx="9144000" cy="7874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0" y="6613525"/>
            <a:ext cx="2133600" cy="168275"/>
          </a:xfrm>
        </p:spPr>
        <p:txBody>
          <a:bodyPr/>
          <a:lstStyle>
            <a:lvl1pPr>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defRPr>
            </a:lvl1pPr>
          </a:lstStyle>
          <a:p>
            <a:pPr>
              <a:defRPr/>
            </a:pPr>
            <a:endParaRPr lang="en-US"/>
          </a:p>
        </p:txBody>
      </p:sp>
      <p:sp>
        <p:nvSpPr>
          <p:cNvPr id="6" name="Rectangle 6"/>
          <p:cNvSpPr>
            <a:spLocks noGrp="1" noChangeArrowheads="1"/>
          </p:cNvSpPr>
          <p:nvPr>
            <p:ph type="sldNum" sz="quarter" idx="12"/>
          </p:nvPr>
        </p:nvSpPr>
        <p:spPr>
          <a:xfrm>
            <a:off x="7010400" y="6613525"/>
            <a:ext cx="2133600" cy="168275"/>
          </a:xfrm>
        </p:spPr>
        <p:txBody>
          <a:bodyPr/>
          <a:lstStyle>
            <a:lvl1pPr>
              <a:defRPr>
                <a:latin typeface="+mn-lt"/>
              </a:defRPr>
            </a:lvl1pPr>
          </a:lstStyle>
          <a:p>
            <a:pPr>
              <a:defRPr/>
            </a:pPr>
            <a:fld id="{090FD377-18F4-43B8-8930-2EE9C48E1F14}"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9A756-6479-45F6-8B08-3ADFB0BEB3FB}"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0"/>
            <a:ext cx="19621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57340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64A6D-7945-4651-9EBF-F3332CBF1A50}"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0DA6B-59D6-4D83-B544-323923ABABED}"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E342EB-6134-4B58-84A7-AD0AC6C1393F}"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BA383-638C-4DB4-A81C-BB603492BED4}"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42BBE3-138A-468C-A1B6-E594ABA68296}"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F938FC-2A7A-49ED-8E5B-7E5177AB1FCC}"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6051D-4667-4C30-B631-488C6222F049}"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4C5F70-98CE-483E-86F9-3E7BC1852913}"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EDB0C3-6CFA-445B-A5DB-7755B3C4102E}"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28600" y="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228600" y="685800"/>
            <a:ext cx="7848600" cy="586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0" y="65849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Tahoma" pitchFamily="34" charset="0"/>
              </a:defRPr>
            </a:lvl1pPr>
          </a:lstStyle>
          <a:p>
            <a:pPr>
              <a:defRPr/>
            </a:pPr>
            <a:endParaRPr lang="en-US"/>
          </a:p>
        </p:txBody>
      </p:sp>
      <p:sp>
        <p:nvSpPr>
          <p:cNvPr id="100357" name="Rectangle 5"/>
          <p:cNvSpPr>
            <a:spLocks noGrp="1" noChangeArrowheads="1"/>
          </p:cNvSpPr>
          <p:nvPr>
            <p:ph type="ftr" sz="quarter" idx="3"/>
          </p:nvPr>
        </p:nvSpPr>
        <p:spPr bwMode="auto">
          <a:xfrm>
            <a:off x="3124200" y="66135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Tahoma" pitchFamily="34" charset="0"/>
              </a:defRPr>
            </a:lvl1pPr>
          </a:lstStyle>
          <a:p>
            <a:pPr>
              <a:defRPr/>
            </a:pPr>
            <a:endParaRPr lang="en-US"/>
          </a:p>
        </p:txBody>
      </p:sp>
      <p:sp>
        <p:nvSpPr>
          <p:cNvPr id="100358" name="Rectangle 6"/>
          <p:cNvSpPr>
            <a:spLocks noGrp="1" noChangeArrowheads="1"/>
          </p:cNvSpPr>
          <p:nvPr>
            <p:ph type="sldNum" sz="quarter" idx="4"/>
          </p:nvPr>
        </p:nvSpPr>
        <p:spPr bwMode="auto">
          <a:xfrm>
            <a:off x="7010400" y="66135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Tahoma" pitchFamily="34" charset="0"/>
              </a:defRPr>
            </a:lvl1pPr>
          </a:lstStyle>
          <a:p>
            <a:pPr>
              <a:defRPr/>
            </a:pPr>
            <a:fld id="{C5154239-8E1D-467A-8741-B67E72C1494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0"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spd="med">
    <p:fade thruBlk="1"/>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Black" pitchFamily="34" charset="0"/>
        </a:defRPr>
      </a:lvl2pPr>
      <a:lvl3pPr algn="l" rtl="0" eaLnBrk="0" fontAlgn="base" hangingPunct="0">
        <a:spcBef>
          <a:spcPct val="0"/>
        </a:spcBef>
        <a:spcAft>
          <a:spcPct val="0"/>
        </a:spcAft>
        <a:defRPr sz="3600" b="1">
          <a:solidFill>
            <a:schemeClr val="tx2"/>
          </a:solidFill>
          <a:latin typeface="Arial Black" pitchFamily="34" charset="0"/>
        </a:defRPr>
      </a:lvl3pPr>
      <a:lvl4pPr algn="l" rtl="0" eaLnBrk="0" fontAlgn="base" hangingPunct="0">
        <a:spcBef>
          <a:spcPct val="0"/>
        </a:spcBef>
        <a:spcAft>
          <a:spcPct val="0"/>
        </a:spcAft>
        <a:defRPr sz="3600" b="1">
          <a:solidFill>
            <a:schemeClr val="tx2"/>
          </a:solidFill>
          <a:latin typeface="Arial Black" pitchFamily="34" charset="0"/>
        </a:defRPr>
      </a:lvl4pPr>
      <a:lvl5pPr algn="l" rtl="0" eaLnBrk="0" fontAlgn="base" hangingPunct="0">
        <a:spcBef>
          <a:spcPct val="0"/>
        </a:spcBef>
        <a:spcAft>
          <a:spcPct val="0"/>
        </a:spcAft>
        <a:defRPr sz="3600" b="1">
          <a:solidFill>
            <a:schemeClr val="tx2"/>
          </a:solidFill>
          <a:latin typeface="Arial Black" pitchFamily="34" charset="0"/>
        </a:defRPr>
      </a:lvl5pPr>
      <a:lvl6pPr marL="457200" algn="l" rtl="0" fontAlgn="base">
        <a:spcBef>
          <a:spcPct val="0"/>
        </a:spcBef>
        <a:spcAft>
          <a:spcPct val="0"/>
        </a:spcAft>
        <a:defRPr sz="3600" b="1">
          <a:solidFill>
            <a:schemeClr val="tx2"/>
          </a:solidFill>
          <a:latin typeface="Arial Black" pitchFamily="34" charset="0"/>
        </a:defRPr>
      </a:lvl6pPr>
      <a:lvl7pPr marL="914400" algn="l" rtl="0" fontAlgn="base">
        <a:spcBef>
          <a:spcPct val="0"/>
        </a:spcBef>
        <a:spcAft>
          <a:spcPct val="0"/>
        </a:spcAft>
        <a:defRPr sz="3600" b="1">
          <a:solidFill>
            <a:schemeClr val="tx2"/>
          </a:solidFill>
          <a:latin typeface="Arial Black" pitchFamily="34" charset="0"/>
        </a:defRPr>
      </a:lvl7pPr>
      <a:lvl8pPr marL="1371600" algn="l" rtl="0" fontAlgn="base">
        <a:spcBef>
          <a:spcPct val="0"/>
        </a:spcBef>
        <a:spcAft>
          <a:spcPct val="0"/>
        </a:spcAft>
        <a:defRPr sz="3600" b="1">
          <a:solidFill>
            <a:schemeClr val="tx2"/>
          </a:solidFill>
          <a:latin typeface="Arial Black" pitchFamily="34" charset="0"/>
        </a:defRPr>
      </a:lvl8pPr>
      <a:lvl9pPr marL="1828800" algn="l" rtl="0" fontAlgn="base">
        <a:spcBef>
          <a:spcPct val="0"/>
        </a:spcBef>
        <a:spcAft>
          <a:spcPct val="0"/>
        </a:spcAft>
        <a:defRPr sz="3600" b="1">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2438400"/>
            <a:ext cx="9144000" cy="1295400"/>
          </a:xfrm>
        </p:spPr>
        <p:txBody>
          <a:bodyPr/>
          <a:lstStyle/>
          <a:p>
            <a:pPr eaLnBrk="1" hangingPunct="1">
              <a:defRPr/>
            </a:pPr>
            <a:r>
              <a:rPr lang="en-US" dirty="0" smtClean="0">
                <a:effectLst>
                  <a:outerShdw blurRad="38100" dist="38100" dir="2700000" algn="tl">
                    <a:srgbClr val="000000"/>
                  </a:outerShdw>
                </a:effectLst>
              </a:rPr>
              <a:t>“REDUCING THE RISK II”</a:t>
            </a:r>
            <a:r>
              <a:rPr lang="en-US" sz="3200" dirty="0" smtClean="0">
                <a:effectLst>
                  <a:outerShdw blurRad="38100" dist="38100" dir="2700000" algn="tl">
                    <a:srgbClr val="000000"/>
                  </a:outerShdw>
                </a:effectLst>
              </a:rPr>
              <a:t/>
            </a:r>
            <a:br>
              <a:rPr lang="en-US" sz="3200" dirty="0" smtClean="0">
                <a:effectLst>
                  <a:outerShdw blurRad="38100" dist="38100" dir="2700000" algn="tl">
                    <a:srgbClr val="000000"/>
                  </a:outerShdw>
                </a:effectLst>
              </a:rPr>
            </a:br>
            <a:r>
              <a:rPr lang="en-US" sz="2000" dirty="0" smtClean="0">
                <a:effectLst>
                  <a:outerShdw blurRad="38100" dist="38100" dir="2700000" algn="tl">
                    <a:srgbClr val="000000"/>
                  </a:outerShdw>
                </a:effectLst>
              </a:rPr>
              <a:t>MAKING YOUR CHURCH SAFE FROM CHILD SEXUAL ABUSE</a:t>
            </a:r>
            <a:r>
              <a:rPr lang="en-US" dirty="0" smtClean="0"/>
              <a:t> </a:t>
            </a:r>
          </a:p>
        </p:txBody>
      </p:sp>
      <p:sp>
        <p:nvSpPr>
          <p:cNvPr id="8195" name="Rectangle 3"/>
          <p:cNvSpPr>
            <a:spLocks noGrp="1" noChangeArrowheads="1"/>
          </p:cNvSpPr>
          <p:nvPr>
            <p:ph type="subTitle" idx="1"/>
          </p:nvPr>
        </p:nvSpPr>
        <p:spPr>
          <a:xfrm>
            <a:off x="0" y="4114800"/>
            <a:ext cx="9144000" cy="1828800"/>
          </a:xfrm>
        </p:spPr>
        <p:txBody>
          <a:bodyPr/>
          <a:lstStyle/>
          <a:p>
            <a:pPr eaLnBrk="1" hangingPunct="1"/>
            <a:r>
              <a:rPr lang="en-US" dirty="0" smtClean="0">
                <a:solidFill>
                  <a:schemeClr val="bg1"/>
                </a:solidFill>
              </a:rPr>
              <a:t>Michael G. Herzak, CIC, CPIA</a:t>
            </a:r>
            <a:endParaRPr lang="en-US" sz="2000" dirty="0" smtClean="0">
              <a:solidFill>
                <a:schemeClr val="bg1"/>
              </a:solidFill>
            </a:endParaRPr>
          </a:p>
          <a:p>
            <a:pPr eaLnBrk="1" hangingPunct="1"/>
            <a:r>
              <a:rPr lang="en-US" sz="2000" dirty="0" smtClean="0">
                <a:solidFill>
                  <a:schemeClr val="bg1"/>
                </a:solidFill>
              </a:rPr>
              <a:t>Certified Risk Manager for Churches and Schools</a:t>
            </a:r>
          </a:p>
          <a:p>
            <a:pPr eaLnBrk="1" hangingPunct="1"/>
            <a:r>
              <a:rPr lang="en-US" sz="2000" dirty="0" smtClean="0">
                <a:solidFill>
                  <a:schemeClr val="bg1"/>
                </a:solidFill>
              </a:rPr>
              <a:t>Insurance Systems Group, Inc.</a:t>
            </a:r>
          </a:p>
          <a:p>
            <a:pPr eaLnBrk="1" hangingPunct="1"/>
            <a:r>
              <a:rPr lang="en-US" sz="2000" b="0" dirty="0" smtClean="0">
                <a:solidFill>
                  <a:schemeClr val="bg1"/>
                </a:solidFill>
              </a:rPr>
              <a:t>(800) 860.3075</a:t>
            </a:r>
          </a:p>
        </p:txBody>
      </p:sp>
      <p:sp>
        <p:nvSpPr>
          <p:cNvPr id="8196" name="Text Box 5"/>
          <p:cNvSpPr txBox="1">
            <a:spLocks noChangeArrowheads="1"/>
          </p:cNvSpPr>
          <p:nvPr/>
        </p:nvSpPr>
        <p:spPr bwMode="auto">
          <a:xfrm>
            <a:off x="5334000" y="6096000"/>
            <a:ext cx="3124200" cy="457200"/>
          </a:xfrm>
          <a:prstGeom prst="rect">
            <a:avLst/>
          </a:prstGeom>
          <a:noFill/>
          <a:ln w="9525">
            <a:noFill/>
            <a:miter lim="800000"/>
            <a:headEnd/>
            <a:tailEnd/>
          </a:ln>
        </p:spPr>
        <p:txBody>
          <a:bodyPr>
            <a:spAutoFit/>
          </a:bodyPr>
          <a:lstStyle/>
          <a:p>
            <a:pPr eaLnBrk="1" hangingPunct="1">
              <a:spcBef>
                <a:spcPct val="50000"/>
              </a:spcBef>
            </a:pPr>
            <a:endParaRPr lang="en-US" sz="2400">
              <a:latin typeface="Times New Roman" pitchFamily="18" charset="0"/>
            </a:endParaRPr>
          </a:p>
        </p:txBody>
      </p:sp>
      <p:sp>
        <p:nvSpPr>
          <p:cNvPr id="8197" name="Rectangle 6"/>
          <p:cNvSpPr>
            <a:spLocks noChangeArrowheads="1"/>
          </p:cNvSpPr>
          <p:nvPr/>
        </p:nvSpPr>
        <p:spPr bwMode="auto">
          <a:xfrm>
            <a:off x="5562600" y="6324600"/>
            <a:ext cx="3384550" cy="366713"/>
          </a:xfrm>
          <a:prstGeom prst="rect">
            <a:avLst/>
          </a:prstGeom>
          <a:noFill/>
          <a:ln w="9525">
            <a:noFill/>
            <a:miter lim="800000"/>
            <a:headEnd/>
            <a:tailEnd/>
          </a:ln>
        </p:spPr>
        <p:txBody>
          <a:bodyPr wrap="none">
            <a:spAutoFit/>
          </a:bodyPr>
          <a:lstStyle/>
          <a:p>
            <a:pPr eaLnBrk="1" hangingPunct="1">
              <a:spcBef>
                <a:spcPct val="20000"/>
              </a:spcBef>
              <a:buClr>
                <a:schemeClr val="tx1"/>
              </a:buClr>
              <a:buSzPct val="75000"/>
              <a:buFont typeface="Wingdings" pitchFamily="2" charset="2"/>
              <a:buNone/>
            </a:pPr>
            <a:r>
              <a:rPr lang="en-US" b="1">
                <a:solidFill>
                  <a:schemeClr val="tx2"/>
                </a:solidFill>
              </a:rPr>
              <a:t>www.orthodoxinsurance.com</a:t>
            </a:r>
          </a:p>
        </p:txBody>
      </p:sp>
      <p:pic>
        <p:nvPicPr>
          <p:cNvPr id="8198" name="Picture 7" descr="IS_final_logo"/>
          <p:cNvPicPr>
            <a:picLocks noChangeAspect="1" noChangeArrowheads="1"/>
          </p:cNvPicPr>
          <p:nvPr/>
        </p:nvPicPr>
        <p:blipFill>
          <a:blip r:embed="rId3" cstate="print"/>
          <a:srcRect/>
          <a:stretch>
            <a:fillRect/>
          </a:stretch>
        </p:blipFill>
        <p:spPr bwMode="auto">
          <a:xfrm>
            <a:off x="228600" y="304800"/>
            <a:ext cx="2765425" cy="12065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Basic Statistics…</a:t>
            </a:r>
          </a:p>
        </p:txBody>
      </p:sp>
      <p:sp>
        <p:nvSpPr>
          <p:cNvPr id="17411" name="Rectangle 3"/>
          <p:cNvSpPr>
            <a:spLocks noGrp="1" noChangeArrowheads="1"/>
          </p:cNvSpPr>
          <p:nvPr>
            <p:ph type="body" idx="1"/>
          </p:nvPr>
        </p:nvSpPr>
        <p:spPr>
          <a:xfrm>
            <a:off x="228600" y="1066800"/>
            <a:ext cx="7848600" cy="5486400"/>
          </a:xfrm>
        </p:spPr>
        <p:txBody>
          <a:bodyPr/>
          <a:lstStyle/>
          <a:p>
            <a:pPr eaLnBrk="1" hangingPunct="1"/>
            <a:r>
              <a:rPr lang="en-US" sz="2800" b="0" smtClean="0">
                <a:solidFill>
                  <a:schemeClr val="bg1"/>
                </a:solidFill>
              </a:rPr>
              <a:t>1 in 4</a:t>
            </a:r>
            <a:r>
              <a:rPr lang="en-US" sz="2800" smtClean="0">
                <a:solidFill>
                  <a:schemeClr val="bg1"/>
                </a:solidFill>
              </a:rPr>
              <a:t> females and </a:t>
            </a:r>
            <a:r>
              <a:rPr lang="en-US" sz="2800" b="0" smtClean="0">
                <a:solidFill>
                  <a:schemeClr val="bg1"/>
                </a:solidFill>
              </a:rPr>
              <a:t>1 in 7</a:t>
            </a:r>
            <a:r>
              <a:rPr lang="en-US" sz="2800" smtClean="0">
                <a:solidFill>
                  <a:schemeClr val="bg1"/>
                </a:solidFill>
              </a:rPr>
              <a:t> males are sexually molested before their 18</a:t>
            </a:r>
            <a:r>
              <a:rPr lang="en-US" sz="2800" baseline="30000" smtClean="0">
                <a:solidFill>
                  <a:schemeClr val="bg1"/>
                </a:solidFill>
              </a:rPr>
              <a:t>th</a:t>
            </a:r>
            <a:r>
              <a:rPr lang="en-US" sz="2800" smtClean="0">
                <a:solidFill>
                  <a:schemeClr val="bg1"/>
                </a:solidFill>
              </a:rPr>
              <a:t> birthday</a:t>
            </a:r>
          </a:p>
          <a:p>
            <a:pPr eaLnBrk="1" hangingPunct="1">
              <a:buFontTx/>
              <a:buNone/>
            </a:pPr>
            <a:endParaRPr lang="en-US" sz="2800" smtClean="0">
              <a:solidFill>
                <a:schemeClr val="bg1"/>
              </a:solidFill>
            </a:endParaRPr>
          </a:p>
          <a:p>
            <a:pPr eaLnBrk="1" hangingPunct="1"/>
            <a:r>
              <a:rPr lang="en-US" sz="2800" smtClean="0">
                <a:solidFill>
                  <a:schemeClr val="bg1"/>
                </a:solidFill>
              </a:rPr>
              <a:t>In recent years the Catholic Church has paid more than </a:t>
            </a:r>
            <a:r>
              <a:rPr lang="en-US" sz="2800" b="0" smtClean="0">
                <a:solidFill>
                  <a:schemeClr val="bg1"/>
                </a:solidFill>
              </a:rPr>
              <a:t>$500 M</a:t>
            </a:r>
            <a:r>
              <a:rPr lang="en-US" sz="2800" smtClean="0">
                <a:solidFill>
                  <a:schemeClr val="bg1"/>
                </a:solidFill>
              </a:rPr>
              <a:t> in child abuse claims </a:t>
            </a:r>
            <a:r>
              <a:rPr lang="en-US" sz="2800" i="1" smtClean="0">
                <a:solidFill>
                  <a:schemeClr val="bg1"/>
                </a:solidFill>
              </a:rPr>
              <a:t>(Washington Post)</a:t>
            </a:r>
          </a:p>
          <a:p>
            <a:pPr eaLnBrk="1" hangingPunct="1">
              <a:buFontTx/>
              <a:buNone/>
            </a:pPr>
            <a:endParaRPr lang="en-US" sz="2800" smtClean="0">
              <a:solidFill>
                <a:schemeClr val="bg1"/>
              </a:solidFill>
            </a:endParaRPr>
          </a:p>
          <a:p>
            <a:pPr eaLnBrk="1" hangingPunct="1"/>
            <a:r>
              <a:rPr lang="en-US" sz="2800" smtClean="0">
                <a:solidFill>
                  <a:schemeClr val="bg1"/>
                </a:solidFill>
              </a:rPr>
              <a:t>In a 1997 Texas lawsuit, victims were awarded </a:t>
            </a:r>
            <a:r>
              <a:rPr lang="en-US" sz="2800" b="0" smtClean="0">
                <a:solidFill>
                  <a:schemeClr val="bg1"/>
                </a:solidFill>
              </a:rPr>
              <a:t>$120 M</a:t>
            </a:r>
            <a:r>
              <a:rPr lang="en-US" sz="2800" smtClean="0">
                <a:solidFill>
                  <a:schemeClr val="bg1"/>
                </a:solidFill>
              </a:rPr>
              <a:t> for abuse inflicted by a priest </a:t>
            </a:r>
            <a:r>
              <a:rPr lang="en-US" sz="2800" i="1" smtClean="0">
                <a:solidFill>
                  <a:schemeClr val="bg1"/>
                </a:solidFill>
              </a:rPr>
              <a:t>(Washington Post)</a:t>
            </a: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8548" name="Object 4"/>
          <p:cNvGraphicFramePr>
            <a:graphicFrameLocks noChangeAspect="1"/>
          </p:cNvGraphicFramePr>
          <p:nvPr>
            <p:ph idx="1"/>
          </p:nvPr>
        </p:nvGraphicFramePr>
        <p:xfrm>
          <a:off x="1905000" y="609600"/>
          <a:ext cx="3733800" cy="6019800"/>
        </p:xfrm>
        <a:graphic>
          <a:graphicData uri="http://schemas.openxmlformats.org/presentationml/2006/ole">
            <p:oleObj spid="_x0000_s1026" name="Bitmap Image" r:id="rId3" imgW="6495589" imgH="10239148" progId="PBrush">
              <p:embed/>
            </p:oleObj>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fade">
                                      <p:cBhvr>
                                        <p:cTn id="7" dur="2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0596" name="Object 4"/>
          <p:cNvGraphicFramePr>
            <a:graphicFrameLocks noChangeAspect="1"/>
          </p:cNvGraphicFramePr>
          <p:nvPr>
            <p:ph idx="1"/>
          </p:nvPr>
        </p:nvGraphicFramePr>
        <p:xfrm>
          <a:off x="1143000" y="685800"/>
          <a:ext cx="5114925" cy="5867400"/>
        </p:xfrm>
        <a:graphic>
          <a:graphicData uri="http://schemas.openxmlformats.org/presentationml/2006/ole">
            <p:oleObj spid="_x0000_s2050" name="Bitmap Image" r:id="rId3" imgW="7324967" imgH="8392638" progId="PBrush">
              <p:embed/>
            </p:oleObj>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fade">
                                      <p:cBhvr>
                                        <p:cTn id="7" dur="20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400" smtClean="0"/>
              <a:t>History of Misconduct Claims</a:t>
            </a:r>
          </a:p>
        </p:txBody>
      </p:sp>
      <p:sp>
        <p:nvSpPr>
          <p:cNvPr id="112643"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bg1"/>
                </a:solidFill>
              </a:rPr>
              <a:t>Church child abuse lawsuits began:      1984-1985</a:t>
            </a:r>
          </a:p>
          <a:p>
            <a:pPr eaLnBrk="1" hangingPunct="1"/>
            <a:endParaRPr lang="en-US" smtClean="0">
              <a:solidFill>
                <a:schemeClr val="bg1"/>
              </a:solidFill>
            </a:endParaRPr>
          </a:p>
          <a:p>
            <a:pPr eaLnBrk="1" hangingPunct="1"/>
            <a:r>
              <a:rPr lang="en-US" smtClean="0">
                <a:solidFill>
                  <a:schemeClr val="bg1"/>
                </a:solidFill>
              </a:rPr>
              <a:t>Church child abuse scandal in Boston: 2002</a:t>
            </a:r>
          </a:p>
          <a:p>
            <a:pPr eaLnBrk="1" hangingPunct="1"/>
            <a:endParaRPr lang="en-US" smtClean="0">
              <a:solidFill>
                <a:schemeClr val="bg1"/>
              </a:solidFill>
            </a:endParaRPr>
          </a:p>
          <a:p>
            <a:pPr eaLnBrk="1" hangingPunct="1"/>
            <a:r>
              <a:rPr lang="en-US" smtClean="0">
                <a:solidFill>
                  <a:schemeClr val="bg1"/>
                </a:solidFill>
              </a:rPr>
              <a:t>Spike in church child abuse claims began around 2002</a:t>
            </a:r>
          </a:p>
          <a:p>
            <a:pPr eaLnBrk="1" hangingPunct="1"/>
            <a:endParaRPr lang="en-US" smtClean="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2000"/>
                                        <p:tgtEl>
                                          <p:spTgt spid="112643">
                                            <p:txEl>
                                              <p:pRg st="0" end="0"/>
                                            </p:txEl>
                                          </p:spTgt>
                                        </p:tgtEl>
                                      </p:cBhvr>
                                    </p:animEffect>
                                    <p:anim calcmode="lin" valueType="num">
                                      <p:cBhvr>
                                        <p:cTn id="8" dur="2000" fill="hold"/>
                                        <p:tgtEl>
                                          <p:spTgt spid="1126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126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1264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animEffect transition="in" filter="fade">
                                      <p:cBhvr>
                                        <p:cTn id="15" dur="2000"/>
                                        <p:tgtEl>
                                          <p:spTgt spid="112643">
                                            <p:txEl>
                                              <p:pRg st="2" end="2"/>
                                            </p:txEl>
                                          </p:spTgt>
                                        </p:tgtEl>
                                      </p:cBhvr>
                                    </p:animEffect>
                                    <p:anim calcmode="lin" valueType="num">
                                      <p:cBhvr>
                                        <p:cTn id="16" dur="2000" fill="hold"/>
                                        <p:tgtEl>
                                          <p:spTgt spid="11264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11264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11264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12643">
                                            <p:txEl>
                                              <p:pRg st="4" end="4"/>
                                            </p:txEl>
                                          </p:spTgt>
                                        </p:tgtEl>
                                        <p:attrNameLst>
                                          <p:attrName>style.visibility</p:attrName>
                                        </p:attrNameLst>
                                      </p:cBhvr>
                                      <p:to>
                                        <p:strVal val="visible"/>
                                      </p:to>
                                    </p:set>
                                    <p:animEffect transition="in" filter="fade">
                                      <p:cBhvr>
                                        <p:cTn id="23" dur="2000"/>
                                        <p:tgtEl>
                                          <p:spTgt spid="112643">
                                            <p:txEl>
                                              <p:pRg st="4" end="4"/>
                                            </p:txEl>
                                          </p:spTgt>
                                        </p:tgtEl>
                                      </p:cBhvr>
                                    </p:animEffect>
                                    <p:anim calcmode="lin" valueType="num">
                                      <p:cBhvr>
                                        <p:cTn id="24" dur="2000" fill="hold"/>
                                        <p:tgtEl>
                                          <p:spTgt spid="112643">
                                            <p:txEl>
                                              <p:pRg st="4" end="4"/>
                                            </p:txEl>
                                          </p:spTgt>
                                        </p:tgtEl>
                                        <p:attrNameLst>
                                          <p:attrName>style.rotation</p:attrName>
                                        </p:attrNameLst>
                                      </p:cBhvr>
                                      <p:tavLst>
                                        <p:tav tm="0">
                                          <p:val>
                                            <p:fltVal val="720"/>
                                          </p:val>
                                        </p:tav>
                                        <p:tav tm="100000">
                                          <p:val>
                                            <p:fltVal val="0"/>
                                          </p:val>
                                        </p:tav>
                                      </p:tavLst>
                                    </p:anim>
                                    <p:anim calcmode="lin" valueType="num">
                                      <p:cBhvr>
                                        <p:cTn id="25" dur="2000" fill="hold"/>
                                        <p:tgtEl>
                                          <p:spTgt spid="112643">
                                            <p:txEl>
                                              <p:pRg st="4" end="4"/>
                                            </p:txEl>
                                          </p:spTgt>
                                        </p:tgtEl>
                                        <p:attrNameLst>
                                          <p:attrName>ppt_h</p:attrName>
                                        </p:attrNameLst>
                                      </p:cBhvr>
                                      <p:tavLst>
                                        <p:tav tm="0">
                                          <p:val>
                                            <p:fltVal val="0"/>
                                          </p:val>
                                        </p:tav>
                                        <p:tav tm="100000">
                                          <p:val>
                                            <p:strVal val="#ppt_h"/>
                                          </p:val>
                                        </p:tav>
                                      </p:tavLst>
                                    </p:anim>
                                    <p:anim calcmode="lin" valueType="num">
                                      <p:cBhvr>
                                        <p:cTn id="26" dur="2000" fill="hold"/>
                                        <p:tgtEl>
                                          <p:spTgt spid="11264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400" smtClean="0"/>
              <a:t>History of Misconduct Claims</a:t>
            </a:r>
          </a:p>
        </p:txBody>
      </p:sp>
      <p:sp>
        <p:nvSpPr>
          <p:cNvPr id="19459" name="Rectangle 3"/>
          <p:cNvSpPr>
            <a:spLocks noGrp="1" noChangeArrowheads="1"/>
          </p:cNvSpPr>
          <p:nvPr>
            <p:ph type="body" idx="1"/>
          </p:nvPr>
        </p:nvSpPr>
        <p:spPr>
          <a:xfrm>
            <a:off x="228600" y="990600"/>
            <a:ext cx="7924800" cy="5562600"/>
          </a:xfrm>
        </p:spPr>
        <p:txBody>
          <a:bodyPr/>
          <a:lstStyle/>
          <a:p>
            <a:pPr eaLnBrk="1" hangingPunct="1"/>
            <a:r>
              <a:rPr lang="en-US" smtClean="0">
                <a:solidFill>
                  <a:schemeClr val="bg1"/>
                </a:solidFill>
              </a:rPr>
              <a:t>Sustained spike continued from 2002-2006</a:t>
            </a:r>
          </a:p>
          <a:p>
            <a:pPr eaLnBrk="1" hangingPunct="1"/>
            <a:endParaRPr lang="en-US" smtClean="0">
              <a:solidFill>
                <a:schemeClr val="bg1"/>
              </a:solidFill>
            </a:endParaRPr>
          </a:p>
          <a:p>
            <a:pPr eaLnBrk="1" hangingPunct="1"/>
            <a:r>
              <a:rPr lang="en-US" smtClean="0">
                <a:solidFill>
                  <a:schemeClr val="bg1"/>
                </a:solidFill>
              </a:rPr>
              <a:t>Slight retreat in number of new church   child abuse claims seen starting in late      2006-2007</a:t>
            </a:r>
          </a:p>
          <a:p>
            <a:pPr eaLnBrk="1" hangingPunct="1"/>
            <a:endParaRPr lang="en-US" smtClean="0">
              <a:solidFill>
                <a:schemeClr val="bg1"/>
              </a:solidFill>
            </a:endParaRPr>
          </a:p>
          <a:p>
            <a:pPr eaLnBrk="1" hangingPunct="1"/>
            <a:r>
              <a:rPr lang="en-US" smtClean="0">
                <a:solidFill>
                  <a:schemeClr val="bg1"/>
                </a:solidFill>
              </a:rPr>
              <a:t>But claims increased again in 2008</a:t>
            </a:r>
          </a:p>
          <a:p>
            <a:pPr eaLnBrk="1" hangingPunct="1"/>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GuideOne Experience</a:t>
            </a:r>
          </a:p>
        </p:txBody>
      </p:sp>
      <p:sp>
        <p:nvSpPr>
          <p:cNvPr id="20483" name="Rectangle 3"/>
          <p:cNvSpPr>
            <a:spLocks noGrp="1" noChangeArrowheads="1"/>
          </p:cNvSpPr>
          <p:nvPr>
            <p:ph type="body" idx="1"/>
          </p:nvPr>
        </p:nvSpPr>
        <p:spPr>
          <a:xfrm>
            <a:off x="228600" y="1066800"/>
            <a:ext cx="7848600" cy="5486400"/>
          </a:xfrm>
        </p:spPr>
        <p:txBody>
          <a:bodyPr/>
          <a:lstStyle/>
          <a:p>
            <a:pPr eaLnBrk="1" hangingPunct="1"/>
            <a:r>
              <a:rPr lang="en-US" smtClean="0">
                <a:solidFill>
                  <a:schemeClr val="bg1"/>
                </a:solidFill>
              </a:rPr>
              <a:t>15-20 new claims per month</a:t>
            </a:r>
          </a:p>
          <a:p>
            <a:pPr eaLnBrk="1" hangingPunct="1"/>
            <a:endParaRPr lang="en-US" smtClean="0">
              <a:solidFill>
                <a:schemeClr val="bg1"/>
              </a:solidFill>
            </a:endParaRPr>
          </a:p>
          <a:p>
            <a:pPr eaLnBrk="1" hangingPunct="1"/>
            <a:r>
              <a:rPr lang="en-US" smtClean="0">
                <a:solidFill>
                  <a:schemeClr val="bg1"/>
                </a:solidFill>
              </a:rPr>
              <a:t>150 pending at any one time</a:t>
            </a:r>
          </a:p>
          <a:p>
            <a:pPr eaLnBrk="1" hangingPunct="1"/>
            <a:endParaRPr lang="en-US" smtClean="0">
              <a:solidFill>
                <a:schemeClr val="bg1"/>
              </a:solidFill>
            </a:endParaRPr>
          </a:p>
          <a:p>
            <a:pPr eaLnBrk="1" hangingPunct="1"/>
            <a:r>
              <a:rPr lang="en-US" smtClean="0">
                <a:solidFill>
                  <a:schemeClr val="bg1"/>
                </a:solidFill>
              </a:rPr>
              <a:t>97+% from Protestant Churches</a:t>
            </a:r>
          </a:p>
          <a:p>
            <a:pPr eaLnBrk="1" hangingPunct="1"/>
            <a:endParaRPr lang="en-US" smtClean="0">
              <a:solidFill>
                <a:schemeClr val="bg1"/>
              </a:solidFill>
            </a:endParaRPr>
          </a:p>
          <a:p>
            <a:pPr eaLnBrk="1" hangingPunct="1"/>
            <a:r>
              <a:rPr lang="en-US" smtClean="0">
                <a:solidFill>
                  <a:schemeClr val="bg1"/>
                </a:solidFill>
              </a:rPr>
              <a:t>Cost is at all-time high</a:t>
            </a:r>
          </a:p>
          <a:p>
            <a:pPr eaLnBrk="1" hangingPunct="1"/>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Sexual Misconduct Victims</a:t>
            </a:r>
          </a:p>
        </p:txBody>
      </p:sp>
      <p:graphicFrame>
        <p:nvGraphicFramePr>
          <p:cNvPr id="3074" name="Object 4"/>
          <p:cNvGraphicFramePr>
            <a:graphicFrameLocks noChangeAspect="1"/>
          </p:cNvGraphicFramePr>
          <p:nvPr>
            <p:ph idx="1"/>
          </p:nvPr>
        </p:nvGraphicFramePr>
        <p:xfrm>
          <a:off x="600075" y="1033463"/>
          <a:ext cx="7105650" cy="5172075"/>
        </p:xfrm>
        <a:graphic>
          <a:graphicData uri="http://schemas.openxmlformats.org/presentationml/2006/ole">
            <p:oleObj spid="_x0000_s3074" name="Chart" r:id="rId3" imgW="7105650" imgH="5172075" progId="Excel.Sheet.8">
              <p:embed/>
            </p:oleObj>
          </a:graphicData>
        </a:graphic>
      </p:graphicFrame>
      <p:sp>
        <p:nvSpPr>
          <p:cNvPr id="3076" name="Text Box 6"/>
          <p:cNvSpPr txBox="1">
            <a:spLocks noChangeArrowheads="1"/>
          </p:cNvSpPr>
          <p:nvPr/>
        </p:nvSpPr>
        <p:spPr bwMode="auto">
          <a:xfrm>
            <a:off x="2667000" y="1828800"/>
            <a:ext cx="1371600" cy="974725"/>
          </a:xfrm>
          <a:prstGeom prst="rect">
            <a:avLst/>
          </a:prstGeom>
          <a:noFill/>
          <a:ln w="9525">
            <a:noFill/>
            <a:miter lim="800000"/>
            <a:headEnd/>
            <a:tailEnd/>
          </a:ln>
        </p:spPr>
        <p:txBody>
          <a:bodyPr>
            <a:spAutoFit/>
          </a:bodyPr>
          <a:lstStyle/>
          <a:p>
            <a:pPr eaLnBrk="1" hangingPunct="1">
              <a:spcBef>
                <a:spcPct val="50000"/>
              </a:spcBef>
            </a:pPr>
            <a:r>
              <a:rPr lang="en-US" sz="2900" b="1">
                <a:solidFill>
                  <a:srgbClr val="FFFFFF"/>
                </a:solidFill>
              </a:rPr>
              <a:t>Adults (20%)</a:t>
            </a:r>
          </a:p>
        </p:txBody>
      </p:sp>
      <p:sp>
        <p:nvSpPr>
          <p:cNvPr id="3077" name="Text Box 7"/>
          <p:cNvSpPr txBox="1">
            <a:spLocks noChangeArrowheads="1"/>
          </p:cNvSpPr>
          <p:nvPr/>
        </p:nvSpPr>
        <p:spPr bwMode="auto">
          <a:xfrm>
            <a:off x="4419600" y="3352800"/>
            <a:ext cx="1524000" cy="974725"/>
          </a:xfrm>
          <a:prstGeom prst="rect">
            <a:avLst/>
          </a:prstGeom>
          <a:noFill/>
          <a:ln w="9525">
            <a:noFill/>
            <a:miter lim="800000"/>
            <a:headEnd/>
            <a:tailEnd/>
          </a:ln>
        </p:spPr>
        <p:txBody>
          <a:bodyPr>
            <a:spAutoFit/>
          </a:bodyPr>
          <a:lstStyle/>
          <a:p>
            <a:pPr eaLnBrk="1" hangingPunct="1">
              <a:spcBef>
                <a:spcPct val="50000"/>
              </a:spcBef>
            </a:pPr>
            <a:r>
              <a:rPr lang="en-US" sz="2900" b="1">
                <a:solidFill>
                  <a:srgbClr val="FFFFFF"/>
                </a:solidFill>
              </a:rPr>
              <a:t>Minors    (80%)</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pPr eaLnBrk="1" hangingPunct="1"/>
            <a:r>
              <a:rPr lang="en-US" smtClean="0"/>
              <a:t>Alleged Church Offenders</a:t>
            </a:r>
          </a:p>
        </p:txBody>
      </p:sp>
      <p:graphicFrame>
        <p:nvGraphicFramePr>
          <p:cNvPr id="4098" name="Object 4"/>
          <p:cNvGraphicFramePr>
            <a:graphicFrameLocks noChangeAspect="1"/>
          </p:cNvGraphicFramePr>
          <p:nvPr>
            <p:ph idx="1"/>
          </p:nvPr>
        </p:nvGraphicFramePr>
        <p:xfrm>
          <a:off x="604838" y="1033463"/>
          <a:ext cx="7096125" cy="5172075"/>
        </p:xfrm>
        <a:graphic>
          <a:graphicData uri="http://schemas.openxmlformats.org/presentationml/2006/ole">
            <p:oleObj spid="_x0000_s4098" name="Chart" r:id="rId3" imgW="7096049" imgH="5172151" progId="Excel.Sheet.8">
              <p:embed/>
            </p:oleObj>
          </a:graphicData>
        </a:graphic>
      </p:graphicFrame>
      <p:sp>
        <p:nvSpPr>
          <p:cNvPr id="4100" name="Text Box 7"/>
          <p:cNvSpPr txBox="1">
            <a:spLocks noChangeArrowheads="1"/>
          </p:cNvSpPr>
          <p:nvPr/>
        </p:nvSpPr>
        <p:spPr bwMode="auto">
          <a:xfrm>
            <a:off x="2209800" y="2286000"/>
            <a:ext cx="1600200" cy="581025"/>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08"/>
                </a:solidFill>
              </a:rPr>
              <a:t>Another Minor (20%)</a:t>
            </a:r>
          </a:p>
        </p:txBody>
      </p:sp>
      <p:sp>
        <p:nvSpPr>
          <p:cNvPr id="4101" name="Text Box 8"/>
          <p:cNvSpPr txBox="1">
            <a:spLocks noChangeArrowheads="1"/>
          </p:cNvSpPr>
          <p:nvPr/>
        </p:nvSpPr>
        <p:spPr bwMode="auto">
          <a:xfrm>
            <a:off x="4648200" y="2971800"/>
            <a:ext cx="1600200" cy="641350"/>
          </a:xfrm>
          <a:prstGeom prst="rect">
            <a:avLst/>
          </a:prstGeom>
          <a:noFill/>
          <a:ln w="9525">
            <a:noFill/>
            <a:miter lim="800000"/>
            <a:headEnd/>
            <a:tailEnd/>
          </a:ln>
        </p:spPr>
        <p:txBody>
          <a:bodyPr>
            <a:spAutoFit/>
          </a:bodyPr>
          <a:lstStyle/>
          <a:p>
            <a:pPr algn="ctr" eaLnBrk="1" hangingPunct="1">
              <a:spcBef>
                <a:spcPct val="50000"/>
              </a:spcBef>
            </a:pPr>
            <a:r>
              <a:rPr lang="en-US" b="1">
                <a:solidFill>
                  <a:srgbClr val="000008"/>
                </a:solidFill>
              </a:rPr>
              <a:t>Pastor/Staff (55%)</a:t>
            </a:r>
          </a:p>
        </p:txBody>
      </p:sp>
      <p:sp>
        <p:nvSpPr>
          <p:cNvPr id="4102" name="Text Box 9"/>
          <p:cNvSpPr txBox="1">
            <a:spLocks noChangeArrowheads="1"/>
          </p:cNvSpPr>
          <p:nvPr/>
        </p:nvSpPr>
        <p:spPr bwMode="auto">
          <a:xfrm>
            <a:off x="1752600" y="3581400"/>
            <a:ext cx="2057400" cy="581025"/>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08"/>
                </a:solidFill>
              </a:rPr>
              <a:t>Member/Volunteer (20%)</a:t>
            </a:r>
          </a:p>
        </p:txBody>
      </p:sp>
      <p:sp>
        <p:nvSpPr>
          <p:cNvPr id="4103" name="Text Box 10"/>
          <p:cNvSpPr txBox="1">
            <a:spLocks noChangeArrowheads="1"/>
          </p:cNvSpPr>
          <p:nvPr/>
        </p:nvSpPr>
        <p:spPr bwMode="auto">
          <a:xfrm>
            <a:off x="3581400" y="1447800"/>
            <a:ext cx="609600" cy="398463"/>
          </a:xfrm>
          <a:prstGeom prst="rect">
            <a:avLst/>
          </a:prstGeom>
          <a:noFill/>
          <a:ln w="9525">
            <a:noFill/>
            <a:miter lim="800000"/>
            <a:headEnd/>
            <a:tailEnd/>
          </a:ln>
        </p:spPr>
        <p:txBody>
          <a:bodyPr>
            <a:spAutoFit/>
          </a:bodyPr>
          <a:lstStyle/>
          <a:p>
            <a:pPr algn="r" eaLnBrk="1" hangingPunct="1">
              <a:spcBef>
                <a:spcPct val="50000"/>
              </a:spcBef>
            </a:pPr>
            <a:r>
              <a:rPr lang="en-US" sz="800" b="1">
                <a:solidFill>
                  <a:srgbClr val="000008"/>
                </a:solidFill>
              </a:rPr>
              <a:t>Stranger</a:t>
            </a:r>
          </a:p>
          <a:p>
            <a:pPr algn="r" eaLnBrk="1" hangingPunct="1">
              <a:spcBef>
                <a:spcPct val="50000"/>
              </a:spcBef>
            </a:pPr>
            <a:r>
              <a:rPr lang="en-US" sz="800" b="1">
                <a:solidFill>
                  <a:srgbClr val="000008"/>
                </a:solidFill>
              </a:rPr>
              <a:t> (&lt;5%)</a:t>
            </a: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The Church’s Legal Vulnerability…</a:t>
            </a:r>
          </a:p>
        </p:txBody>
      </p:sp>
      <p:sp>
        <p:nvSpPr>
          <p:cNvPr id="21507"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bg1"/>
                </a:solidFill>
              </a:rPr>
              <a:t>Why Churches Are Susceptible</a:t>
            </a:r>
          </a:p>
          <a:p>
            <a:pPr lvl="1" eaLnBrk="1" hangingPunct="1"/>
            <a:r>
              <a:rPr lang="en-US" smtClean="0">
                <a:solidFill>
                  <a:schemeClr val="bg1"/>
                </a:solidFill>
              </a:rPr>
              <a:t>TRUST</a:t>
            </a:r>
          </a:p>
          <a:p>
            <a:pPr lvl="1" eaLnBrk="1" hangingPunct="1"/>
            <a:r>
              <a:rPr lang="en-US" smtClean="0">
                <a:solidFill>
                  <a:schemeClr val="bg1"/>
                </a:solidFill>
              </a:rPr>
              <a:t>LACK OF SCREENING</a:t>
            </a:r>
          </a:p>
          <a:p>
            <a:pPr lvl="1" eaLnBrk="1" hangingPunct="1"/>
            <a:r>
              <a:rPr lang="en-US" smtClean="0">
                <a:solidFill>
                  <a:schemeClr val="bg1"/>
                </a:solidFill>
              </a:rPr>
              <a:t>OPPORTUNITY</a:t>
            </a:r>
          </a:p>
          <a:p>
            <a:pPr lvl="1" eaLnBrk="1" hangingPunct="1"/>
            <a:r>
              <a:rPr lang="en-US" smtClean="0">
                <a:solidFill>
                  <a:schemeClr val="bg1"/>
                </a:solidFill>
              </a:rPr>
              <a:t>ACCESS</a:t>
            </a:r>
          </a:p>
          <a:p>
            <a:pPr lvl="1" eaLnBrk="1" hangingPunct="1"/>
            <a:r>
              <a:rPr lang="en-US" smtClean="0">
                <a:solidFill>
                  <a:schemeClr val="bg1"/>
                </a:solidFill>
              </a:rPr>
              <a:t>NEED</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Why Churches Are Vulnerable</a:t>
            </a:r>
          </a:p>
        </p:txBody>
      </p:sp>
      <p:sp>
        <p:nvSpPr>
          <p:cNvPr id="22531" name="Rectangle 3"/>
          <p:cNvSpPr>
            <a:spLocks noGrp="1" noChangeArrowheads="1"/>
          </p:cNvSpPr>
          <p:nvPr>
            <p:ph type="body" idx="1"/>
          </p:nvPr>
        </p:nvSpPr>
        <p:spPr>
          <a:xfrm>
            <a:off x="228600" y="1143000"/>
            <a:ext cx="7848600" cy="5410200"/>
          </a:xfrm>
        </p:spPr>
        <p:txBody>
          <a:bodyPr/>
          <a:lstStyle/>
          <a:p>
            <a:pPr eaLnBrk="1" hangingPunct="1"/>
            <a:r>
              <a:rPr lang="en-US" b="0" smtClean="0">
                <a:solidFill>
                  <a:schemeClr val="bg1"/>
                </a:solidFill>
              </a:rPr>
              <a:t>Attitude of </a:t>
            </a:r>
            <a:r>
              <a:rPr lang="en-US" smtClean="0">
                <a:solidFill>
                  <a:schemeClr val="tx2"/>
                </a:solidFill>
              </a:rPr>
              <a:t>“it can’t happen here”</a:t>
            </a:r>
          </a:p>
          <a:p>
            <a:pPr eaLnBrk="1" hangingPunct="1">
              <a:buFontTx/>
              <a:buNone/>
            </a:pPr>
            <a:endParaRPr lang="en-US" smtClean="0">
              <a:solidFill>
                <a:schemeClr val="tx2"/>
              </a:solidFill>
            </a:endParaRPr>
          </a:p>
          <a:p>
            <a:pPr eaLnBrk="1" hangingPunct="1"/>
            <a:r>
              <a:rPr lang="en-US" b="0" smtClean="0">
                <a:solidFill>
                  <a:schemeClr val="bg1"/>
                </a:solidFill>
              </a:rPr>
              <a:t>Response of other charities</a:t>
            </a:r>
          </a:p>
          <a:p>
            <a:pPr eaLnBrk="1" hangingPunct="1">
              <a:buFontTx/>
              <a:buNone/>
            </a:pPr>
            <a:endParaRPr lang="en-US" b="0" smtClean="0">
              <a:solidFill>
                <a:schemeClr val="bg1"/>
              </a:solidFill>
            </a:endParaRPr>
          </a:p>
          <a:p>
            <a:pPr eaLnBrk="1" hangingPunct="1"/>
            <a:r>
              <a:rPr lang="en-US" b="0" smtClean="0">
                <a:solidFill>
                  <a:schemeClr val="bg1"/>
                </a:solidFill>
              </a:rPr>
              <a:t>Lack of volunteer workers</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200" smtClean="0"/>
              <a:t>The Goal For This Session</a:t>
            </a:r>
          </a:p>
        </p:txBody>
      </p:sp>
      <p:sp>
        <p:nvSpPr>
          <p:cNvPr id="9219" name="Rectangle 3"/>
          <p:cNvSpPr>
            <a:spLocks noGrp="1" noChangeArrowheads="1"/>
          </p:cNvSpPr>
          <p:nvPr>
            <p:ph type="body" idx="1"/>
          </p:nvPr>
        </p:nvSpPr>
        <p:spPr>
          <a:xfrm>
            <a:off x="228600" y="838200"/>
            <a:ext cx="7848600" cy="5715000"/>
          </a:xfrm>
        </p:spPr>
        <p:txBody>
          <a:bodyPr/>
          <a:lstStyle/>
          <a:p>
            <a:pPr eaLnBrk="1" hangingPunct="1"/>
            <a:r>
              <a:rPr lang="en-US" smtClean="0">
                <a:solidFill>
                  <a:schemeClr val="bg1"/>
                </a:solidFill>
              </a:rPr>
              <a:t>To provide you with practical steps to minimize the risk of allegations of sexual abuse or misconduct at your church. </a:t>
            </a:r>
          </a:p>
          <a:p>
            <a:pPr eaLnBrk="1" hangingPunct="1">
              <a:buFontTx/>
              <a:buNone/>
            </a:pPr>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The Problem is Very Real…</a:t>
            </a:r>
          </a:p>
        </p:txBody>
      </p:sp>
      <p:sp>
        <p:nvSpPr>
          <p:cNvPr id="44035" name="Rectangle 3"/>
          <p:cNvSpPr>
            <a:spLocks noGrp="1" noChangeArrowheads="1"/>
          </p:cNvSpPr>
          <p:nvPr>
            <p:ph type="body" idx="1"/>
          </p:nvPr>
        </p:nvSpPr>
        <p:spPr>
          <a:xfrm>
            <a:off x="228600" y="838200"/>
            <a:ext cx="7848600" cy="5715000"/>
          </a:xfrm>
        </p:spPr>
        <p:txBody>
          <a:bodyPr/>
          <a:lstStyle/>
          <a:p>
            <a:pPr eaLnBrk="1" hangingPunct="1">
              <a:lnSpc>
                <a:spcPct val="90000"/>
              </a:lnSpc>
            </a:pPr>
            <a:r>
              <a:rPr lang="en-US" b="0" i="1" smtClean="0">
                <a:solidFill>
                  <a:schemeClr val="bg1"/>
                </a:solidFill>
              </a:rPr>
              <a:t>Child molestation is a serious problem.  Molesters want to put themselves in pivotal positions where they access children.  The church needs to address this societal issue.</a:t>
            </a:r>
            <a:r>
              <a:rPr lang="en-US" smtClean="0">
                <a:solidFill>
                  <a:schemeClr val="bg1"/>
                </a:solidFill>
              </a:rPr>
              <a:t>  </a:t>
            </a:r>
            <a:r>
              <a:rPr lang="en-US" sz="2800" smtClean="0">
                <a:solidFill>
                  <a:schemeClr val="tx2"/>
                </a:solidFill>
              </a:rPr>
              <a:t>Gene Abel, M.D., The Cardinal’s Commission on Clerical Sexual Misconduct With Minors (Chicago: Archdiocese of Chicago, June 1992)</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The Problem is Very Real…</a:t>
            </a:r>
          </a:p>
        </p:txBody>
      </p:sp>
      <p:sp>
        <p:nvSpPr>
          <p:cNvPr id="53251" name="Rectangle 3"/>
          <p:cNvSpPr>
            <a:spLocks noGrp="1" noChangeArrowheads="1"/>
          </p:cNvSpPr>
          <p:nvPr>
            <p:ph type="body" idx="1"/>
          </p:nvPr>
        </p:nvSpPr>
        <p:spPr>
          <a:xfrm>
            <a:off x="228600" y="914400"/>
            <a:ext cx="7848600" cy="5638800"/>
          </a:xfrm>
        </p:spPr>
        <p:txBody>
          <a:bodyPr/>
          <a:lstStyle/>
          <a:p>
            <a:pPr eaLnBrk="1" hangingPunct="1">
              <a:lnSpc>
                <a:spcPct val="90000"/>
              </a:lnSpc>
            </a:pPr>
            <a:r>
              <a:rPr lang="en-US" sz="2800" b="0" i="1" smtClean="0">
                <a:solidFill>
                  <a:schemeClr val="bg1"/>
                </a:solidFill>
              </a:rPr>
              <a:t>The stakes are very high on all sides.  The </a:t>
            </a:r>
            <a:r>
              <a:rPr lang="en-US" sz="2800" b="0" i="1" u="sng" smtClean="0">
                <a:solidFill>
                  <a:schemeClr val="bg1"/>
                </a:solidFill>
              </a:rPr>
              <a:t>credibility</a:t>
            </a:r>
            <a:r>
              <a:rPr lang="en-US" sz="2800" b="0" i="1" smtClean="0">
                <a:solidFill>
                  <a:schemeClr val="bg1"/>
                </a:solidFill>
              </a:rPr>
              <a:t> of the church rests on the church’s ability to face the problem of child molesters among the clergy and remove them.  For the child who is raised in the church and taught to respect and trust the authority of the clergy, the betrayal of trust that occurs when the clergy person molests him or her is a profound violation.  The child quickly realizes that the church </a:t>
            </a:r>
            <a:r>
              <a:rPr lang="en-US" sz="2800" b="0" i="1" u="sng" smtClean="0">
                <a:solidFill>
                  <a:schemeClr val="bg1"/>
                </a:solidFill>
              </a:rPr>
              <a:t>is not a safe place</a:t>
            </a:r>
            <a:r>
              <a:rPr lang="en-US" sz="2800" b="0" i="1" smtClean="0">
                <a:solidFill>
                  <a:schemeClr val="bg1"/>
                </a:solidFill>
              </a:rPr>
              <a:t>.</a:t>
            </a:r>
            <a:r>
              <a:rPr lang="en-US" b="0" i="1" smtClean="0">
                <a:solidFill>
                  <a:schemeClr val="bg1"/>
                </a:solidFill>
              </a:rPr>
              <a:t>  </a:t>
            </a:r>
            <a:r>
              <a:rPr lang="en-US" sz="2400" smtClean="0">
                <a:solidFill>
                  <a:schemeClr val="tx2"/>
                </a:solidFill>
              </a:rPr>
              <a:t>Marie Fortune, “A Millstone ‘Round the Neck,” Round Table, Spring 1990</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anim calcmode="lin" valueType="num">
                                      <p:cBhvr>
                                        <p:cTn id="8"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The Problem is Very Real…</a:t>
            </a:r>
          </a:p>
        </p:txBody>
      </p:sp>
      <p:sp>
        <p:nvSpPr>
          <p:cNvPr id="54275" name="Rectangle 3"/>
          <p:cNvSpPr>
            <a:spLocks noGrp="1" noChangeArrowheads="1"/>
          </p:cNvSpPr>
          <p:nvPr>
            <p:ph type="body" idx="1"/>
          </p:nvPr>
        </p:nvSpPr>
        <p:spPr>
          <a:xfrm>
            <a:off x="228600" y="838200"/>
            <a:ext cx="7924800" cy="5715000"/>
          </a:xfrm>
        </p:spPr>
        <p:txBody>
          <a:bodyPr/>
          <a:lstStyle/>
          <a:p>
            <a:pPr eaLnBrk="1" hangingPunct="1"/>
            <a:r>
              <a:rPr lang="en-US" b="0" i="1" smtClean="0">
                <a:solidFill>
                  <a:schemeClr val="bg1"/>
                </a:solidFill>
              </a:rPr>
              <a:t>No single pastoral problem is more painful to us as bishops than the situation of sexual abuse where the offender is a member of the clergy or is a person in the employ of the church and the offended is a child.</a:t>
            </a:r>
            <a:r>
              <a:rPr lang="en-US" sz="3600" b="0" i="1" smtClean="0">
                <a:solidFill>
                  <a:schemeClr val="bg1"/>
                </a:solidFill>
              </a:rPr>
              <a:t>  </a:t>
            </a:r>
            <a:r>
              <a:rPr lang="en-US" sz="2800" smtClean="0">
                <a:solidFill>
                  <a:schemeClr val="tx2"/>
                </a:solidFill>
              </a:rPr>
              <a:t>Archbishop Daniel Pilarczyk, Roman Catholic Church, Cincinnati, Ohio</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1000"/>
                                        <p:tgtEl>
                                          <p:spTgt spid="54275">
                                            <p:txEl>
                                              <p:pRg st="0" end="0"/>
                                            </p:txEl>
                                          </p:spTgt>
                                        </p:tgtEl>
                                      </p:cBhvr>
                                    </p:animEffect>
                                    <p:anim calcmode="lin" valueType="num">
                                      <p:cBhvr>
                                        <p:cTn id="8" dur="1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2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The Problem is Very Real…</a:t>
            </a:r>
          </a:p>
        </p:txBody>
      </p:sp>
      <p:sp>
        <p:nvSpPr>
          <p:cNvPr id="55299" name="Rectangle 3"/>
          <p:cNvSpPr>
            <a:spLocks noGrp="1" noChangeArrowheads="1"/>
          </p:cNvSpPr>
          <p:nvPr>
            <p:ph type="body" idx="1"/>
          </p:nvPr>
        </p:nvSpPr>
        <p:spPr>
          <a:xfrm>
            <a:off x="228600" y="838200"/>
            <a:ext cx="7924800" cy="5715000"/>
          </a:xfrm>
        </p:spPr>
        <p:txBody>
          <a:bodyPr/>
          <a:lstStyle/>
          <a:p>
            <a:pPr eaLnBrk="1" hangingPunct="1"/>
            <a:r>
              <a:rPr lang="en-US" b="0" i="1" smtClean="0">
                <a:solidFill>
                  <a:schemeClr val="bg1"/>
                </a:solidFill>
              </a:rPr>
              <a:t>Children have neither power nor property.  Voices other than their own must speak for them.  If those voices are silent then children who have been abused may lean their heads against window panes and taste the bitter emptiness of violated childhoods.</a:t>
            </a:r>
            <a:r>
              <a:rPr lang="en-US" sz="3600" b="0" i="1" smtClean="0"/>
              <a:t>  </a:t>
            </a:r>
            <a:r>
              <a:rPr lang="en-US" sz="2800" smtClean="0">
                <a:solidFill>
                  <a:schemeClr val="tx2"/>
                </a:solidFill>
              </a:rPr>
              <a:t>Justice Francis T. Murphy, 1985</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Sexual Abuse Defined…</a:t>
            </a:r>
          </a:p>
        </p:txBody>
      </p:sp>
      <p:sp>
        <p:nvSpPr>
          <p:cNvPr id="27651" name="Rectangle 3"/>
          <p:cNvSpPr>
            <a:spLocks noGrp="1" noChangeArrowheads="1"/>
          </p:cNvSpPr>
          <p:nvPr>
            <p:ph type="body" idx="1"/>
          </p:nvPr>
        </p:nvSpPr>
        <p:spPr>
          <a:xfrm>
            <a:off x="228600" y="838200"/>
            <a:ext cx="7848600" cy="5715000"/>
          </a:xfrm>
        </p:spPr>
        <p:txBody>
          <a:bodyPr/>
          <a:lstStyle/>
          <a:p>
            <a:pPr eaLnBrk="1" hangingPunct="1"/>
            <a:r>
              <a:rPr lang="en-US" b="0" smtClean="0">
                <a:solidFill>
                  <a:schemeClr val="bg1"/>
                </a:solidFill>
              </a:rPr>
              <a:t>In general…</a:t>
            </a:r>
          </a:p>
          <a:p>
            <a:pPr eaLnBrk="1" hangingPunct="1">
              <a:buFontTx/>
              <a:buNone/>
            </a:pPr>
            <a:endParaRPr lang="en-US" b="0" smtClean="0">
              <a:solidFill>
                <a:schemeClr val="bg1"/>
              </a:solidFill>
            </a:endParaRPr>
          </a:p>
          <a:p>
            <a:pPr algn="ctr" eaLnBrk="1" hangingPunct="1">
              <a:buFontTx/>
              <a:buNone/>
            </a:pPr>
            <a:r>
              <a:rPr lang="en-US" sz="4000" b="0" smtClean="0">
                <a:solidFill>
                  <a:schemeClr val="bg1"/>
                </a:solidFill>
              </a:rPr>
              <a:t>“any form of sexual contact or exploitation in which a minor is being used for the sexual stimulation of the perpetrator”</a:t>
            </a:r>
          </a:p>
          <a:p>
            <a:pPr eaLnBrk="1" hangingPunct="1"/>
            <a:endParaRPr lang="en-US" sz="4000" b="0" smtClean="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Sexual Abuse Defined…</a:t>
            </a:r>
          </a:p>
        </p:txBody>
      </p:sp>
      <p:sp>
        <p:nvSpPr>
          <p:cNvPr id="28675" name="Rectangle 3"/>
          <p:cNvSpPr>
            <a:spLocks noGrp="1" noChangeArrowheads="1"/>
          </p:cNvSpPr>
          <p:nvPr>
            <p:ph type="body" idx="1"/>
          </p:nvPr>
        </p:nvSpPr>
        <p:spPr/>
        <p:txBody>
          <a:bodyPr/>
          <a:lstStyle/>
          <a:p>
            <a:pPr marL="0" indent="0" eaLnBrk="1" hangingPunct="1">
              <a:buFontTx/>
              <a:buNone/>
            </a:pPr>
            <a:r>
              <a:rPr lang="en-US" sz="2800" b="0" smtClean="0">
                <a:solidFill>
                  <a:schemeClr val="tx2"/>
                </a:solidFill>
              </a:rPr>
              <a:t>According to the National Resource Center on Child Sexual Abuse, 1992 – </a:t>
            </a:r>
          </a:p>
          <a:p>
            <a:pPr marL="0" indent="0" eaLnBrk="1" hangingPunct="1">
              <a:buFontTx/>
              <a:buNone/>
            </a:pPr>
            <a:endParaRPr lang="en-US" sz="1600" b="0" smtClean="0">
              <a:solidFill>
                <a:schemeClr val="tx2"/>
              </a:solidFill>
            </a:endParaRPr>
          </a:p>
          <a:p>
            <a:pPr marL="0" indent="0" algn="ctr" eaLnBrk="1" hangingPunct="1">
              <a:buFontTx/>
              <a:buNone/>
            </a:pPr>
            <a:r>
              <a:rPr lang="en-US" smtClean="0">
                <a:solidFill>
                  <a:schemeClr val="bg1"/>
                </a:solidFill>
              </a:rPr>
              <a:t>“Any sexual activity with a child – whether in the home by a caretaker, in a daycare situation, a foster/residential setting, or in any other setting, including on the street by a person unknown to the child.  The abuser may be an adult, an adolescent, or another child, provided the child is four years older than the victim.”</a:t>
            </a:r>
          </a:p>
          <a:p>
            <a:pPr marL="0" indent="0" eaLnBrk="1" hangingPunct="1">
              <a:buFontTx/>
              <a:buNone/>
            </a:pPr>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Needs Assessment Checklist</a:t>
            </a:r>
          </a:p>
        </p:txBody>
      </p:sp>
      <p:sp>
        <p:nvSpPr>
          <p:cNvPr id="29699" name="Rectangle 3"/>
          <p:cNvSpPr>
            <a:spLocks noGrp="1" noChangeArrowheads="1"/>
          </p:cNvSpPr>
          <p:nvPr>
            <p:ph type="body" idx="1"/>
          </p:nvPr>
        </p:nvSpPr>
        <p:spPr>
          <a:xfrm>
            <a:off x="228600" y="762000"/>
            <a:ext cx="7848600" cy="5791200"/>
          </a:xfrm>
        </p:spPr>
        <p:txBody>
          <a:bodyPr/>
          <a:lstStyle/>
          <a:p>
            <a:pPr eaLnBrk="1" hangingPunct="1">
              <a:lnSpc>
                <a:spcPct val="90000"/>
              </a:lnSpc>
            </a:pPr>
            <a:r>
              <a:rPr lang="en-US" sz="2800" smtClean="0">
                <a:solidFill>
                  <a:schemeClr val="bg1"/>
                </a:solidFill>
              </a:rPr>
              <a:t>We currently screen all employees, including clergy, who work with youth or children.</a:t>
            </a:r>
          </a:p>
          <a:p>
            <a:pPr eaLnBrk="1" hangingPunct="1">
              <a:lnSpc>
                <a:spcPct val="90000"/>
              </a:lnSpc>
              <a:buFontTx/>
              <a:buNone/>
            </a:pPr>
            <a:endParaRPr lang="en-US" sz="1000" smtClean="0">
              <a:solidFill>
                <a:schemeClr val="bg1"/>
              </a:solidFill>
            </a:endParaRPr>
          </a:p>
          <a:p>
            <a:pPr eaLnBrk="1" hangingPunct="1">
              <a:lnSpc>
                <a:spcPct val="90000"/>
              </a:lnSpc>
            </a:pPr>
            <a:r>
              <a:rPr lang="en-US" sz="2800" smtClean="0">
                <a:solidFill>
                  <a:schemeClr val="bg1"/>
                </a:solidFill>
              </a:rPr>
              <a:t>We currently screen all volunteer workers for any position involving work with youth or children.</a:t>
            </a:r>
            <a:endParaRPr lang="en-US" sz="1000" smtClean="0">
              <a:solidFill>
                <a:schemeClr val="bg1"/>
              </a:solidFill>
            </a:endParaRPr>
          </a:p>
          <a:p>
            <a:pPr eaLnBrk="1" hangingPunct="1">
              <a:lnSpc>
                <a:spcPct val="90000"/>
              </a:lnSpc>
              <a:buFontTx/>
              <a:buNone/>
            </a:pPr>
            <a:endParaRPr lang="en-US" sz="1000" smtClean="0">
              <a:solidFill>
                <a:schemeClr val="bg1"/>
              </a:solidFill>
            </a:endParaRPr>
          </a:p>
          <a:p>
            <a:pPr eaLnBrk="1" hangingPunct="1">
              <a:lnSpc>
                <a:spcPct val="90000"/>
              </a:lnSpc>
            </a:pPr>
            <a:r>
              <a:rPr lang="en-US" sz="2800" smtClean="0">
                <a:solidFill>
                  <a:schemeClr val="bg1"/>
                </a:solidFill>
              </a:rPr>
              <a:t>We do a reference check on all paid employees working with youth or children.</a:t>
            </a:r>
          </a:p>
          <a:p>
            <a:pPr eaLnBrk="1" hangingPunct="1">
              <a:lnSpc>
                <a:spcPct val="90000"/>
              </a:lnSpc>
              <a:buFontTx/>
              <a:buNone/>
            </a:pPr>
            <a:endParaRPr lang="en-US" sz="1000" smtClean="0">
              <a:solidFill>
                <a:schemeClr val="bg1"/>
              </a:solidFill>
            </a:endParaRPr>
          </a:p>
          <a:p>
            <a:pPr eaLnBrk="1" hangingPunct="1">
              <a:lnSpc>
                <a:spcPct val="90000"/>
              </a:lnSpc>
            </a:pPr>
            <a:r>
              <a:rPr lang="en-US" sz="2800" smtClean="0">
                <a:solidFill>
                  <a:schemeClr val="bg1"/>
                </a:solidFill>
              </a:rPr>
              <a:t>We train all of our staff who work with children or youth, both paid and volunteer, to understand the nature of child sexual abuse.</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Needs Assessment Checklist</a:t>
            </a:r>
          </a:p>
        </p:txBody>
      </p:sp>
      <p:sp>
        <p:nvSpPr>
          <p:cNvPr id="30723" name="Rectangle 3"/>
          <p:cNvSpPr>
            <a:spLocks noGrp="1" noChangeArrowheads="1"/>
          </p:cNvSpPr>
          <p:nvPr>
            <p:ph type="body" idx="1"/>
          </p:nvPr>
        </p:nvSpPr>
        <p:spPr>
          <a:xfrm>
            <a:off x="228600" y="762000"/>
            <a:ext cx="7848600" cy="5791200"/>
          </a:xfrm>
        </p:spPr>
        <p:txBody>
          <a:bodyPr/>
          <a:lstStyle/>
          <a:p>
            <a:pPr eaLnBrk="1" hangingPunct="1">
              <a:lnSpc>
                <a:spcPct val="90000"/>
              </a:lnSpc>
            </a:pPr>
            <a:r>
              <a:rPr lang="en-US" sz="2800" smtClean="0">
                <a:solidFill>
                  <a:schemeClr val="bg1"/>
                </a:solidFill>
              </a:rPr>
              <a:t>We train all of our staff who work with children or youth , both paid and volunteer, how to carry out our policies to prevent sexual abuse.</a:t>
            </a:r>
          </a:p>
          <a:p>
            <a:pPr eaLnBrk="1" hangingPunct="1">
              <a:lnSpc>
                <a:spcPct val="90000"/>
              </a:lnSpc>
              <a:buFontTx/>
              <a:buNone/>
            </a:pPr>
            <a:endParaRPr lang="en-US" sz="1000" smtClean="0">
              <a:solidFill>
                <a:schemeClr val="bg1"/>
              </a:solidFill>
            </a:endParaRPr>
          </a:p>
          <a:p>
            <a:pPr eaLnBrk="1" hangingPunct="1">
              <a:lnSpc>
                <a:spcPct val="90000"/>
              </a:lnSpc>
            </a:pPr>
            <a:r>
              <a:rPr lang="en-US" sz="2800" smtClean="0">
                <a:solidFill>
                  <a:schemeClr val="bg1"/>
                </a:solidFill>
              </a:rPr>
              <a:t>We take our policies to prevent sexual abuse seriously and see that they are enforced.</a:t>
            </a:r>
            <a:endParaRPr lang="en-US" sz="1000" smtClean="0">
              <a:solidFill>
                <a:schemeClr val="bg1"/>
              </a:solidFill>
            </a:endParaRPr>
          </a:p>
          <a:p>
            <a:pPr eaLnBrk="1" hangingPunct="1">
              <a:lnSpc>
                <a:spcPct val="90000"/>
              </a:lnSpc>
              <a:buFontTx/>
              <a:buNone/>
            </a:pPr>
            <a:endParaRPr lang="en-US" sz="1000" smtClean="0">
              <a:solidFill>
                <a:schemeClr val="bg1"/>
              </a:solidFill>
            </a:endParaRPr>
          </a:p>
          <a:p>
            <a:pPr eaLnBrk="1" hangingPunct="1">
              <a:lnSpc>
                <a:spcPct val="90000"/>
              </a:lnSpc>
            </a:pPr>
            <a:r>
              <a:rPr lang="en-US" sz="2800" smtClean="0">
                <a:solidFill>
                  <a:schemeClr val="bg1"/>
                </a:solidFill>
              </a:rPr>
              <a:t>Our workers understand state law concerning child abuse obligations.</a:t>
            </a:r>
          </a:p>
          <a:p>
            <a:pPr eaLnBrk="1" hangingPunct="1">
              <a:lnSpc>
                <a:spcPct val="90000"/>
              </a:lnSpc>
              <a:buFontTx/>
              <a:buNone/>
            </a:pPr>
            <a:endParaRPr lang="en-US" sz="1000" smtClean="0">
              <a:solidFill>
                <a:schemeClr val="bg1"/>
              </a:solidFill>
            </a:endParaRPr>
          </a:p>
          <a:p>
            <a:pPr eaLnBrk="1" hangingPunct="1">
              <a:lnSpc>
                <a:spcPct val="90000"/>
              </a:lnSpc>
            </a:pPr>
            <a:r>
              <a:rPr lang="en-US" sz="2800" smtClean="0">
                <a:solidFill>
                  <a:schemeClr val="bg1"/>
                </a:solidFill>
              </a:rPr>
              <a:t>We have a clearly defined reporting procedure for a suspected incident of abuse.</a:t>
            </a: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Needs Assessment Checklist</a:t>
            </a:r>
          </a:p>
        </p:txBody>
      </p:sp>
      <p:sp>
        <p:nvSpPr>
          <p:cNvPr id="31747" name="Rectangle 3"/>
          <p:cNvSpPr>
            <a:spLocks noGrp="1" noChangeArrowheads="1"/>
          </p:cNvSpPr>
          <p:nvPr>
            <p:ph type="body" idx="1"/>
          </p:nvPr>
        </p:nvSpPr>
        <p:spPr>
          <a:xfrm>
            <a:off x="228600" y="838200"/>
            <a:ext cx="7848600" cy="4191000"/>
          </a:xfrm>
        </p:spPr>
        <p:txBody>
          <a:bodyPr/>
          <a:lstStyle/>
          <a:p>
            <a:pPr eaLnBrk="1" hangingPunct="1"/>
            <a:r>
              <a:rPr lang="en-US" smtClean="0">
                <a:solidFill>
                  <a:schemeClr val="bg1"/>
                </a:solidFill>
              </a:rPr>
              <a:t>We have a specific response strategy to use if an allegation of sexual abuse is made at our church.</a:t>
            </a:r>
          </a:p>
          <a:p>
            <a:pPr eaLnBrk="1" hangingPunct="1">
              <a:buFontTx/>
              <a:buNone/>
            </a:pPr>
            <a:endParaRPr lang="en-US" sz="1200" smtClean="0">
              <a:solidFill>
                <a:schemeClr val="bg1"/>
              </a:solidFill>
            </a:endParaRPr>
          </a:p>
          <a:p>
            <a:pPr eaLnBrk="1" hangingPunct="1"/>
            <a:r>
              <a:rPr lang="en-US" smtClean="0">
                <a:solidFill>
                  <a:schemeClr val="bg1"/>
                </a:solidFill>
              </a:rPr>
              <a:t>We have insurance coverage if a claim should occur.</a:t>
            </a:r>
            <a:endParaRPr lang="en-US" sz="1200" smtClean="0">
              <a:solidFill>
                <a:schemeClr val="bg1"/>
              </a:solidFill>
            </a:endParaRPr>
          </a:p>
          <a:p>
            <a:pPr eaLnBrk="1" hangingPunct="1">
              <a:buFontTx/>
              <a:buNone/>
            </a:pPr>
            <a:endParaRPr lang="en-US" sz="1200" smtClean="0">
              <a:solidFill>
                <a:schemeClr val="bg1"/>
              </a:solidFill>
            </a:endParaRPr>
          </a:p>
          <a:p>
            <a:pPr eaLnBrk="1" hangingPunct="1"/>
            <a:r>
              <a:rPr lang="en-US" smtClean="0">
                <a:solidFill>
                  <a:schemeClr val="bg1"/>
                </a:solidFill>
              </a:rPr>
              <a:t>We are prepared to respond to media inquiries if an incident occurs.</a:t>
            </a:r>
            <a:endParaRPr lang="en-US" sz="1400" smtClean="0">
              <a:solidFill>
                <a:schemeClr val="bg1"/>
              </a:solidFill>
            </a:endParaRPr>
          </a:p>
        </p:txBody>
      </p:sp>
      <p:sp>
        <p:nvSpPr>
          <p:cNvPr id="31748" name="Text Box 4"/>
          <p:cNvSpPr txBox="1">
            <a:spLocks noChangeArrowheads="1"/>
          </p:cNvSpPr>
          <p:nvPr/>
        </p:nvSpPr>
        <p:spPr bwMode="auto">
          <a:xfrm>
            <a:off x="228600" y="5446713"/>
            <a:ext cx="7848600" cy="366712"/>
          </a:xfrm>
          <a:prstGeom prst="rect">
            <a:avLst/>
          </a:prstGeom>
          <a:noFill/>
          <a:ln w="9525">
            <a:noFill/>
            <a:miter lim="800000"/>
            <a:headEnd/>
            <a:tailEnd/>
          </a:ln>
        </p:spPr>
        <p:txBody>
          <a:bodyPr>
            <a:spAutoFit/>
          </a:bodyPr>
          <a:lstStyle/>
          <a:p>
            <a:endParaRPr lang="en-US"/>
          </a:p>
        </p:txBody>
      </p:sp>
      <p:sp>
        <p:nvSpPr>
          <p:cNvPr id="122885" name="Rectangle 5"/>
          <p:cNvSpPr>
            <a:spLocks noChangeArrowheads="1"/>
          </p:cNvSpPr>
          <p:nvPr/>
        </p:nvSpPr>
        <p:spPr bwMode="auto">
          <a:xfrm>
            <a:off x="228600" y="5334000"/>
            <a:ext cx="7924800" cy="1066800"/>
          </a:xfrm>
          <a:prstGeom prst="rect">
            <a:avLst/>
          </a:prstGeom>
          <a:noFill/>
          <a:ln w="9525">
            <a:noFill/>
            <a:miter lim="800000"/>
            <a:headEnd/>
            <a:tailEnd/>
          </a:ln>
        </p:spPr>
        <p:txBody>
          <a:bodyPr>
            <a:spAutoFit/>
          </a:bodyPr>
          <a:lstStyle/>
          <a:p>
            <a:pPr algn="ctr" eaLnBrk="1" hangingPunct="1">
              <a:spcBef>
                <a:spcPct val="20000"/>
              </a:spcBef>
            </a:pPr>
            <a:r>
              <a:rPr lang="en-US" sz="3200">
                <a:solidFill>
                  <a:schemeClr val="bg1"/>
                </a:solidFill>
              </a:rPr>
              <a:t>How many of you can answer </a:t>
            </a:r>
            <a:r>
              <a:rPr lang="en-US" sz="3200" b="1">
                <a:solidFill>
                  <a:schemeClr val="tx2"/>
                </a:solidFill>
              </a:rPr>
              <a:t>YES</a:t>
            </a:r>
            <a:r>
              <a:rPr lang="en-US" sz="3200">
                <a:solidFill>
                  <a:schemeClr val="bg1"/>
                </a:solidFill>
              </a:rPr>
              <a:t> to </a:t>
            </a:r>
            <a:r>
              <a:rPr lang="en-US" sz="3200" b="1">
                <a:solidFill>
                  <a:schemeClr val="tx2"/>
                </a:solidFill>
              </a:rPr>
              <a:t>each and every one</a:t>
            </a:r>
            <a:r>
              <a:rPr lang="en-US" sz="3200">
                <a:solidFill>
                  <a:schemeClr val="bg1"/>
                </a:solidFill>
              </a:rPr>
              <a:t> of these questions??</a:t>
            </a:r>
          </a:p>
        </p:txBody>
      </p:sp>
      <p:sp>
        <p:nvSpPr>
          <p:cNvPr id="31750" name="Line 6"/>
          <p:cNvSpPr>
            <a:spLocks noChangeShapeType="1"/>
          </p:cNvSpPr>
          <p:nvPr/>
        </p:nvSpPr>
        <p:spPr bwMode="auto">
          <a:xfrm>
            <a:off x="304800" y="5181600"/>
            <a:ext cx="7696200" cy="0"/>
          </a:xfrm>
          <a:prstGeom prst="line">
            <a:avLst/>
          </a:prstGeom>
          <a:noFill/>
          <a:ln w="9525">
            <a:solidFill>
              <a:schemeClr val="tx1"/>
            </a:solidFill>
            <a:round/>
            <a:headEnd/>
            <a:tailEnd/>
          </a:ln>
        </p:spPr>
        <p:txBody>
          <a:bodyP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fade">
                                      <p:cBhvr>
                                        <p:cTn id="7" dur="2000"/>
                                        <p:tgtEl>
                                          <p:spTgt spid="122885"/>
                                        </p:tgtEl>
                                      </p:cBhvr>
                                    </p:animEffect>
                                  </p:childTnLst>
                                </p:cTn>
                              </p:par>
                            </p:childTnLst>
                          </p:cTn>
                        </p:par>
                        <p:par>
                          <p:cTn id="8" fill="hold">
                            <p:stCondLst>
                              <p:cond delay="2000"/>
                            </p:stCondLst>
                            <p:childTnLst>
                              <p:par>
                                <p:cTn id="9" presetID="3" presetClass="emph" presetSubtype="2" fill="hold" grpId="1" nodeType="afterEffect">
                                  <p:stCondLst>
                                    <p:cond delay="0"/>
                                  </p:stCondLst>
                                  <p:childTnLst>
                                    <p:animClr clrSpc="rgb" dir="cw">
                                      <p:cBhvr override="childStyle">
                                        <p:cTn id="10" dur="2000" fill="hold"/>
                                        <p:tgtEl>
                                          <p:spTgt spid="122885"/>
                                        </p:tgtEl>
                                        <p:attrNameLst>
                                          <p:attrName>style.color</p:attrName>
                                        </p:attrNameLst>
                                      </p:cBhvr>
                                      <p:to>
                                        <a:srgbClr val="BE2B2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5" grpId="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Types of Abuse…</a:t>
            </a:r>
          </a:p>
        </p:txBody>
      </p:sp>
      <p:sp>
        <p:nvSpPr>
          <p:cNvPr id="32771" name="Rectangle 3"/>
          <p:cNvSpPr>
            <a:spLocks noGrp="1" noChangeArrowheads="1"/>
          </p:cNvSpPr>
          <p:nvPr>
            <p:ph type="body" idx="1"/>
          </p:nvPr>
        </p:nvSpPr>
        <p:spPr>
          <a:xfrm>
            <a:off x="228600" y="838200"/>
            <a:ext cx="7848600" cy="5715000"/>
          </a:xfrm>
        </p:spPr>
        <p:txBody>
          <a:bodyPr/>
          <a:lstStyle/>
          <a:p>
            <a:pPr eaLnBrk="1" hangingPunct="1"/>
            <a:r>
              <a:rPr lang="en-US" smtClean="0">
                <a:solidFill>
                  <a:schemeClr val="bg1"/>
                </a:solidFill>
              </a:rPr>
              <a:t>Involving touching:</a:t>
            </a:r>
          </a:p>
          <a:p>
            <a:pPr eaLnBrk="1" hangingPunct="1">
              <a:buFontTx/>
              <a:buNone/>
            </a:pPr>
            <a:endParaRPr lang="en-US" smtClean="0">
              <a:solidFill>
                <a:schemeClr val="bg1"/>
              </a:solidFill>
            </a:endParaRPr>
          </a:p>
          <a:p>
            <a:pPr lvl="1" eaLnBrk="1" hangingPunct="1"/>
            <a:r>
              <a:rPr lang="en-US" smtClean="0">
                <a:solidFill>
                  <a:schemeClr val="bg1"/>
                </a:solidFill>
              </a:rPr>
              <a:t>Fondling</a:t>
            </a:r>
          </a:p>
          <a:p>
            <a:pPr lvl="1" eaLnBrk="1" hangingPunct="1"/>
            <a:r>
              <a:rPr lang="en-US" smtClean="0">
                <a:solidFill>
                  <a:schemeClr val="bg1"/>
                </a:solidFill>
              </a:rPr>
              <a:t>Oral, genital, and anal penetration</a:t>
            </a:r>
          </a:p>
          <a:p>
            <a:pPr lvl="1" eaLnBrk="1" hangingPunct="1"/>
            <a:r>
              <a:rPr lang="en-US" smtClean="0">
                <a:solidFill>
                  <a:schemeClr val="bg1"/>
                </a:solidFill>
              </a:rPr>
              <a:t>Intercourse</a:t>
            </a:r>
          </a:p>
          <a:p>
            <a:pPr lvl="1" eaLnBrk="1" hangingPunct="1"/>
            <a:r>
              <a:rPr lang="en-US" smtClean="0">
                <a:solidFill>
                  <a:schemeClr val="bg1"/>
                </a:solidFill>
              </a:rPr>
              <a:t>Forcible rape</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001000" cy="685800"/>
          </a:xfrm>
        </p:spPr>
        <p:txBody>
          <a:bodyPr/>
          <a:lstStyle/>
          <a:p>
            <a:pPr eaLnBrk="1" hangingPunct="1"/>
            <a:r>
              <a:rPr lang="en-US" sz="3200" smtClean="0"/>
              <a:t>3 Motivators…</a:t>
            </a:r>
          </a:p>
        </p:txBody>
      </p:sp>
      <p:sp>
        <p:nvSpPr>
          <p:cNvPr id="10243" name="Rectangle 3"/>
          <p:cNvSpPr>
            <a:spLocks noGrp="1" noChangeArrowheads="1"/>
          </p:cNvSpPr>
          <p:nvPr>
            <p:ph type="body" idx="1"/>
          </p:nvPr>
        </p:nvSpPr>
        <p:spPr>
          <a:xfrm>
            <a:off x="228600" y="914400"/>
            <a:ext cx="7620000" cy="5638800"/>
          </a:xfrm>
        </p:spPr>
        <p:txBody>
          <a:bodyPr/>
          <a:lstStyle/>
          <a:p>
            <a:pPr eaLnBrk="1" hangingPunct="1">
              <a:buFontTx/>
              <a:buNone/>
            </a:pPr>
            <a:r>
              <a:rPr lang="en-US" sz="2800" smtClean="0">
                <a:solidFill>
                  <a:schemeClr val="bg1"/>
                </a:solidFill>
              </a:rPr>
              <a:t>…for Addressing Sexual Misconduct</a:t>
            </a:r>
          </a:p>
          <a:p>
            <a:pPr eaLnBrk="1" hangingPunct="1">
              <a:buFontTx/>
              <a:buNone/>
            </a:pPr>
            <a:endParaRPr lang="en-US" smtClean="0">
              <a:solidFill>
                <a:schemeClr val="bg1"/>
              </a:solidFill>
            </a:endParaRPr>
          </a:p>
          <a:p>
            <a:pPr eaLnBrk="1" hangingPunct="1"/>
            <a:r>
              <a:rPr lang="en-US" sz="2800" smtClean="0"/>
              <a:t>Concern about legal liability</a:t>
            </a:r>
          </a:p>
          <a:p>
            <a:pPr eaLnBrk="1" hangingPunct="1"/>
            <a:endParaRPr lang="en-US" sz="1400" smtClean="0"/>
          </a:p>
          <a:p>
            <a:pPr eaLnBrk="1" hangingPunct="1"/>
            <a:r>
              <a:rPr lang="en-US" sz="2800" smtClean="0"/>
              <a:t>Meeting denominational or others’ requirements</a:t>
            </a:r>
          </a:p>
          <a:p>
            <a:pPr eaLnBrk="1" hangingPunct="1"/>
            <a:endParaRPr lang="en-US" sz="1400" smtClean="0"/>
          </a:p>
          <a:p>
            <a:pPr eaLnBrk="1" hangingPunct="1"/>
            <a:r>
              <a:rPr lang="en-US" sz="2800" smtClean="0"/>
              <a:t>Pastoral motivation</a:t>
            </a:r>
          </a:p>
          <a:p>
            <a:pPr eaLnBrk="1" hangingPunct="1">
              <a:buFontTx/>
              <a:buNone/>
            </a:pPr>
            <a:endParaRPr lang="en-US" sz="2800" smtClean="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Types of Abuse….</a:t>
            </a:r>
          </a:p>
        </p:txBody>
      </p:sp>
      <p:sp>
        <p:nvSpPr>
          <p:cNvPr id="33795" name="Rectangle 3"/>
          <p:cNvSpPr>
            <a:spLocks noGrp="1" noChangeArrowheads="1"/>
          </p:cNvSpPr>
          <p:nvPr>
            <p:ph type="body" idx="1"/>
          </p:nvPr>
        </p:nvSpPr>
        <p:spPr>
          <a:xfrm>
            <a:off x="228600" y="914400"/>
            <a:ext cx="7848600" cy="5638800"/>
          </a:xfrm>
        </p:spPr>
        <p:txBody>
          <a:bodyPr/>
          <a:lstStyle/>
          <a:p>
            <a:pPr eaLnBrk="1" hangingPunct="1"/>
            <a:r>
              <a:rPr lang="en-US" smtClean="0">
                <a:solidFill>
                  <a:schemeClr val="bg1"/>
                </a:solidFill>
              </a:rPr>
              <a:t>NOT Involving touching:</a:t>
            </a:r>
          </a:p>
          <a:p>
            <a:pPr eaLnBrk="1" hangingPunct="1">
              <a:buFontTx/>
              <a:buNone/>
            </a:pPr>
            <a:endParaRPr lang="en-US" smtClean="0">
              <a:solidFill>
                <a:schemeClr val="bg1"/>
              </a:solidFill>
            </a:endParaRPr>
          </a:p>
          <a:p>
            <a:pPr lvl="1" eaLnBrk="1" hangingPunct="1"/>
            <a:r>
              <a:rPr lang="en-US" smtClean="0">
                <a:solidFill>
                  <a:schemeClr val="bg1"/>
                </a:solidFill>
              </a:rPr>
              <a:t>Verbal Comment</a:t>
            </a:r>
          </a:p>
          <a:p>
            <a:pPr lvl="1" eaLnBrk="1" hangingPunct="1"/>
            <a:r>
              <a:rPr lang="en-US" smtClean="0">
                <a:solidFill>
                  <a:schemeClr val="bg1"/>
                </a:solidFill>
              </a:rPr>
              <a:t>Pornographic material</a:t>
            </a:r>
          </a:p>
          <a:p>
            <a:pPr lvl="1" eaLnBrk="1" hangingPunct="1"/>
            <a:r>
              <a:rPr lang="en-US" smtClean="0">
                <a:solidFill>
                  <a:schemeClr val="bg1"/>
                </a:solidFill>
              </a:rPr>
              <a:t>Obscene phone calls</a:t>
            </a:r>
          </a:p>
          <a:p>
            <a:pPr lvl="1" eaLnBrk="1" hangingPunct="1"/>
            <a:r>
              <a:rPr lang="en-US" smtClean="0">
                <a:solidFill>
                  <a:schemeClr val="bg1"/>
                </a:solidFill>
              </a:rPr>
              <a:t>Exhibitionism</a:t>
            </a:r>
          </a:p>
          <a:p>
            <a:pPr lvl="1" eaLnBrk="1" hangingPunct="1"/>
            <a:r>
              <a:rPr lang="en-US" smtClean="0">
                <a:solidFill>
                  <a:schemeClr val="bg1"/>
                </a:solidFill>
              </a:rPr>
              <a:t>Allowing children to witness sexual activity</a:t>
            </a: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smtClean="0"/>
              <a:t>The OCA’s Historic Response…</a:t>
            </a:r>
          </a:p>
        </p:txBody>
      </p:sp>
      <p:sp>
        <p:nvSpPr>
          <p:cNvPr id="50179" name="Rectangle 3"/>
          <p:cNvSpPr>
            <a:spLocks noGrp="1" noChangeArrowheads="1"/>
          </p:cNvSpPr>
          <p:nvPr>
            <p:ph type="body" idx="1"/>
          </p:nvPr>
        </p:nvSpPr>
        <p:spPr>
          <a:xfrm>
            <a:off x="228600" y="914400"/>
            <a:ext cx="7848600" cy="5486400"/>
          </a:xfrm>
        </p:spPr>
        <p:txBody>
          <a:bodyPr/>
          <a:lstStyle/>
          <a:p>
            <a:pPr eaLnBrk="1" hangingPunct="1"/>
            <a:r>
              <a:rPr lang="en-US" smtClean="0">
                <a:solidFill>
                  <a:schemeClr val="bg1"/>
                </a:solidFill>
              </a:rPr>
              <a:t>“Doing the Right Thing” pamphlet</a:t>
            </a:r>
          </a:p>
          <a:p>
            <a:pPr eaLnBrk="1" hangingPunct="1">
              <a:buFontTx/>
              <a:buNone/>
            </a:pPr>
            <a:endParaRPr lang="en-US" smtClean="0">
              <a:solidFill>
                <a:schemeClr val="bg1"/>
              </a:solidFill>
            </a:endParaRPr>
          </a:p>
          <a:p>
            <a:pPr eaLnBrk="1" hangingPunct="1"/>
            <a:r>
              <a:rPr lang="en-US" smtClean="0">
                <a:solidFill>
                  <a:schemeClr val="bg1"/>
                </a:solidFill>
              </a:rPr>
              <a:t>Guidelines (non-mandatory)</a:t>
            </a:r>
          </a:p>
          <a:p>
            <a:pPr eaLnBrk="1" hangingPunct="1">
              <a:buFontTx/>
              <a:buNone/>
            </a:pPr>
            <a:endParaRPr lang="en-US" smtClean="0">
              <a:solidFill>
                <a:schemeClr val="bg1"/>
              </a:solidFill>
            </a:endParaRPr>
          </a:p>
          <a:p>
            <a:pPr eaLnBrk="1" hangingPunct="1"/>
            <a:r>
              <a:rPr lang="en-US" smtClean="0">
                <a:solidFill>
                  <a:schemeClr val="bg1"/>
                </a:solidFill>
              </a:rPr>
              <a:t>“Policies, Standards and Procedures of the OCA on Sexual Misconduct” (mandatory)</a:t>
            </a:r>
          </a:p>
          <a:p>
            <a:pPr eaLnBrk="1" hangingPunct="1">
              <a:buFontTx/>
              <a:buNone/>
            </a:pPr>
            <a:endParaRPr lang="en-US" smtClean="0">
              <a:solidFill>
                <a:schemeClr val="bg1"/>
              </a:solidFill>
            </a:endParaRPr>
          </a:p>
          <a:p>
            <a:pPr eaLnBrk="1" hangingPunct="1"/>
            <a:r>
              <a:rPr lang="en-US" smtClean="0">
                <a:solidFill>
                  <a:schemeClr val="bg1"/>
                </a:solidFill>
              </a:rPr>
              <a:t>Zero Tolerance Policy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17" dur="500"/>
                                        <p:tgtEl>
                                          <p:spTgt spid="501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22"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0"/>
            <a:ext cx="8077200" cy="685800"/>
          </a:xfrm>
        </p:spPr>
        <p:txBody>
          <a:bodyPr/>
          <a:lstStyle/>
          <a:p>
            <a:pPr eaLnBrk="1" hangingPunct="1"/>
            <a:r>
              <a:rPr lang="en-US" sz="3000" smtClean="0"/>
              <a:t>Each Parish has Legal Vulnerability…</a:t>
            </a:r>
          </a:p>
        </p:txBody>
      </p:sp>
      <p:sp>
        <p:nvSpPr>
          <p:cNvPr id="35843" name="Rectangle 3"/>
          <p:cNvSpPr>
            <a:spLocks noGrp="1" noChangeArrowheads="1"/>
          </p:cNvSpPr>
          <p:nvPr>
            <p:ph type="body" idx="1"/>
          </p:nvPr>
        </p:nvSpPr>
        <p:spPr>
          <a:xfrm>
            <a:off x="228600" y="838200"/>
            <a:ext cx="7924800" cy="4495800"/>
          </a:xfrm>
        </p:spPr>
        <p:txBody>
          <a:bodyPr/>
          <a:lstStyle/>
          <a:p>
            <a:pPr eaLnBrk="1" hangingPunct="1"/>
            <a:r>
              <a:rPr lang="en-US" smtClean="0">
                <a:solidFill>
                  <a:schemeClr val="bg1"/>
                </a:solidFill>
              </a:rPr>
              <a:t>Why Churches and Church Leaders are Sued</a:t>
            </a:r>
          </a:p>
          <a:p>
            <a:pPr lvl="1" eaLnBrk="1" hangingPunct="1"/>
            <a:r>
              <a:rPr lang="en-US" smtClean="0">
                <a:solidFill>
                  <a:schemeClr val="bg1"/>
                </a:solidFill>
              </a:rPr>
              <a:t>NEGLIGENT HIRING</a:t>
            </a:r>
          </a:p>
          <a:p>
            <a:pPr lvl="1" eaLnBrk="1" hangingPunct="1"/>
            <a:r>
              <a:rPr lang="en-US" smtClean="0">
                <a:solidFill>
                  <a:schemeClr val="bg1"/>
                </a:solidFill>
              </a:rPr>
              <a:t>NEGLIGENT SUPERVISION</a:t>
            </a:r>
          </a:p>
          <a:p>
            <a:pPr lvl="1" eaLnBrk="1" hangingPunct="1"/>
            <a:r>
              <a:rPr lang="en-US" smtClean="0">
                <a:solidFill>
                  <a:schemeClr val="bg1"/>
                </a:solidFill>
              </a:rPr>
              <a:t>PERSONAL LIABILITY OF “Ds &amp; Os”</a:t>
            </a:r>
          </a:p>
          <a:p>
            <a:pPr lvl="1" eaLnBrk="1" hangingPunct="1"/>
            <a:r>
              <a:rPr lang="en-US" smtClean="0">
                <a:solidFill>
                  <a:schemeClr val="bg1"/>
                </a:solidFill>
              </a:rPr>
              <a:t>PUNITIVE DAMAGES</a:t>
            </a: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smtClean="0"/>
              <a:t>Expanded litigation…a reality…</a:t>
            </a:r>
          </a:p>
        </p:txBody>
      </p:sp>
      <p:sp>
        <p:nvSpPr>
          <p:cNvPr id="65539" name="Rectangle 3"/>
          <p:cNvSpPr>
            <a:spLocks noGrp="1" noChangeArrowheads="1"/>
          </p:cNvSpPr>
          <p:nvPr>
            <p:ph type="body" idx="1"/>
          </p:nvPr>
        </p:nvSpPr>
        <p:spPr>
          <a:xfrm>
            <a:off x="228600" y="914400"/>
            <a:ext cx="7848600" cy="5715000"/>
          </a:xfrm>
        </p:spPr>
        <p:txBody>
          <a:bodyPr/>
          <a:lstStyle/>
          <a:p>
            <a:pPr eaLnBrk="1" hangingPunct="1"/>
            <a:r>
              <a:rPr lang="en-US" smtClean="0">
                <a:solidFill>
                  <a:schemeClr val="bg1"/>
                </a:solidFill>
              </a:rPr>
              <a:t>National religious denominations recently have been drawn into litigation due to claims made at the parish levels concerning matters over which the national denominations had no control and about which they knew nothing</a:t>
            </a:r>
          </a:p>
          <a:p>
            <a:pPr eaLnBrk="1" hangingPunct="1">
              <a:buFontTx/>
              <a:buNone/>
            </a:pPr>
            <a:endParaRPr lang="en-US" smtClean="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838200"/>
          </a:xfrm>
        </p:spPr>
        <p:txBody>
          <a:bodyPr/>
          <a:lstStyle/>
          <a:p>
            <a:pPr eaLnBrk="1" hangingPunct="1"/>
            <a:r>
              <a:rPr lang="en-US" sz="2800" smtClean="0"/>
              <a:t>The Hierarchical Structure of the Church</a:t>
            </a:r>
          </a:p>
        </p:txBody>
      </p:sp>
      <p:sp>
        <p:nvSpPr>
          <p:cNvPr id="37891" name="Rectangle 3"/>
          <p:cNvSpPr>
            <a:spLocks noGrp="1" noChangeArrowheads="1"/>
          </p:cNvSpPr>
          <p:nvPr>
            <p:ph type="body" idx="1"/>
          </p:nvPr>
        </p:nvSpPr>
        <p:spPr>
          <a:xfrm>
            <a:off x="228600" y="838200"/>
            <a:ext cx="7848600" cy="5562600"/>
          </a:xfrm>
        </p:spPr>
        <p:txBody>
          <a:bodyPr/>
          <a:lstStyle/>
          <a:p>
            <a:pPr eaLnBrk="1" hangingPunct="1">
              <a:buFontTx/>
              <a:buNone/>
            </a:pPr>
            <a:r>
              <a:rPr lang="en-US" sz="2800" u="sng" smtClean="0">
                <a:solidFill>
                  <a:schemeClr val="bg1"/>
                </a:solidFill>
              </a:rPr>
              <a:t>Diocesan Bishop</a:t>
            </a:r>
          </a:p>
          <a:p>
            <a:pPr eaLnBrk="1" hangingPunct="1">
              <a:buFont typeface="Wingdings" pitchFamily="2" charset="2"/>
              <a:buChar char="§"/>
            </a:pPr>
            <a:r>
              <a:rPr lang="en-US" sz="2400" smtClean="0">
                <a:solidFill>
                  <a:schemeClr val="bg1"/>
                </a:solidFill>
              </a:rPr>
              <a:t>Ordains</a:t>
            </a:r>
          </a:p>
          <a:p>
            <a:pPr eaLnBrk="1" hangingPunct="1">
              <a:buFont typeface="Wingdings" pitchFamily="2" charset="2"/>
              <a:buChar char="§"/>
            </a:pPr>
            <a:r>
              <a:rPr lang="en-US" sz="2400" smtClean="0">
                <a:solidFill>
                  <a:schemeClr val="bg1"/>
                </a:solidFill>
              </a:rPr>
              <a:t>Appoints</a:t>
            </a:r>
          </a:p>
          <a:p>
            <a:pPr eaLnBrk="1" hangingPunct="1">
              <a:buFont typeface="Wingdings" pitchFamily="2" charset="2"/>
              <a:buChar char="§"/>
            </a:pPr>
            <a:r>
              <a:rPr lang="en-US" sz="2400" smtClean="0">
                <a:solidFill>
                  <a:schemeClr val="bg1"/>
                </a:solidFill>
              </a:rPr>
              <a:t>Disciplines</a:t>
            </a:r>
          </a:p>
          <a:p>
            <a:pPr eaLnBrk="1" hangingPunct="1">
              <a:buFont typeface="Wingdings" pitchFamily="2" charset="2"/>
              <a:buChar char="§"/>
            </a:pPr>
            <a:r>
              <a:rPr lang="en-US" sz="2400" smtClean="0">
                <a:solidFill>
                  <a:schemeClr val="bg1"/>
                </a:solidFill>
              </a:rPr>
              <a:t>Removes</a:t>
            </a:r>
          </a:p>
          <a:p>
            <a:pPr eaLnBrk="1" hangingPunct="1">
              <a:buFont typeface="Wingdings" pitchFamily="2" charset="2"/>
              <a:buNone/>
            </a:pPr>
            <a:endParaRPr lang="en-US" sz="2400" smtClean="0">
              <a:solidFill>
                <a:schemeClr val="bg1"/>
              </a:solidFill>
            </a:endParaRPr>
          </a:p>
          <a:p>
            <a:pPr eaLnBrk="1" hangingPunct="1">
              <a:buFont typeface="Wingdings" pitchFamily="2" charset="2"/>
              <a:buNone/>
            </a:pPr>
            <a:r>
              <a:rPr lang="en-US" sz="2800" u="sng" smtClean="0">
                <a:solidFill>
                  <a:schemeClr val="bg1"/>
                </a:solidFill>
              </a:rPr>
              <a:t>Holy Synod</a:t>
            </a:r>
          </a:p>
          <a:p>
            <a:pPr eaLnBrk="1" hangingPunct="1">
              <a:buFont typeface="Wingdings" pitchFamily="2" charset="2"/>
              <a:buChar char="§"/>
            </a:pPr>
            <a:r>
              <a:rPr lang="en-US" sz="2400" smtClean="0">
                <a:solidFill>
                  <a:schemeClr val="bg1"/>
                </a:solidFill>
              </a:rPr>
              <a:t>Consecrates</a:t>
            </a:r>
          </a:p>
          <a:p>
            <a:pPr eaLnBrk="1" hangingPunct="1">
              <a:buFont typeface="Wingdings" pitchFamily="2" charset="2"/>
              <a:buChar char="§"/>
            </a:pPr>
            <a:r>
              <a:rPr lang="en-US" sz="2400" smtClean="0">
                <a:solidFill>
                  <a:schemeClr val="bg1"/>
                </a:solidFill>
              </a:rPr>
              <a:t>Appoints</a:t>
            </a:r>
          </a:p>
          <a:p>
            <a:pPr eaLnBrk="1" hangingPunct="1">
              <a:buFont typeface="Wingdings" pitchFamily="2" charset="2"/>
              <a:buChar char="§"/>
            </a:pPr>
            <a:r>
              <a:rPr lang="en-US" sz="2400" smtClean="0">
                <a:solidFill>
                  <a:schemeClr val="bg1"/>
                </a:solidFill>
              </a:rPr>
              <a:t>Disciplines</a:t>
            </a:r>
          </a:p>
          <a:p>
            <a:pPr eaLnBrk="1" hangingPunct="1">
              <a:buFont typeface="Wingdings" pitchFamily="2" charset="2"/>
              <a:buChar char="§"/>
            </a:pPr>
            <a:r>
              <a:rPr lang="en-US" sz="2400" smtClean="0">
                <a:solidFill>
                  <a:schemeClr val="bg1"/>
                </a:solidFill>
              </a:rPr>
              <a:t>Removes</a:t>
            </a:r>
          </a:p>
          <a:p>
            <a:pPr lvl="2" eaLnBrk="1" hangingPunct="1"/>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458200" cy="838200"/>
          </a:xfrm>
        </p:spPr>
        <p:txBody>
          <a:bodyPr/>
          <a:lstStyle/>
          <a:p>
            <a:pPr eaLnBrk="1" hangingPunct="1"/>
            <a:r>
              <a:rPr lang="en-US" smtClean="0"/>
              <a:t>OCA Guidelines require…</a:t>
            </a:r>
          </a:p>
        </p:txBody>
      </p:sp>
      <p:sp>
        <p:nvSpPr>
          <p:cNvPr id="60421" name="Rectangle 5"/>
          <p:cNvSpPr>
            <a:spLocks noGrp="1" noChangeArrowheads="1"/>
          </p:cNvSpPr>
          <p:nvPr>
            <p:ph type="body" idx="1"/>
          </p:nvPr>
        </p:nvSpPr>
        <p:spPr>
          <a:xfrm>
            <a:off x="228600" y="838200"/>
            <a:ext cx="7848600" cy="5638800"/>
          </a:xfrm>
        </p:spPr>
        <p:txBody>
          <a:bodyPr/>
          <a:lstStyle/>
          <a:p>
            <a:pPr eaLnBrk="1" hangingPunct="1"/>
            <a:r>
              <a:rPr lang="en-US" smtClean="0">
                <a:solidFill>
                  <a:schemeClr val="bg1"/>
                </a:solidFill>
                <a:cs typeface="Times New Roman" pitchFamily="18" charset="0"/>
              </a:rPr>
              <a:t>all its parishes to provide the Church with </a:t>
            </a:r>
            <a:r>
              <a:rPr lang="en-US" u="sng" smtClean="0">
                <a:solidFill>
                  <a:schemeClr val="tx2"/>
                </a:solidFill>
                <a:cs typeface="Times New Roman" pitchFamily="18" charset="0"/>
              </a:rPr>
              <a:t>Additional Insured endorsements</a:t>
            </a:r>
            <a:r>
              <a:rPr lang="en-US" smtClean="0">
                <a:solidFill>
                  <a:schemeClr val="bg1"/>
                </a:solidFill>
                <a:cs typeface="Times New Roman" pitchFamily="18" charset="0"/>
              </a:rPr>
              <a:t> naming the Orthodox Church in America, the respective diocese, the diocesan hierarch (the ruling diocesan bishop or archbishop) and the local respective dean.</a:t>
            </a:r>
          </a:p>
          <a:p>
            <a:pPr eaLnBrk="1" hangingPunct="1"/>
            <a:endParaRPr lang="en-US" smtClean="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 calcmode="lin" valueType="num">
                                      <p:cBhvr>
                                        <p:cTn id="7" dur="1000" fill="hold"/>
                                        <p:tgtEl>
                                          <p:spTgt spid="6042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042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0"/>
            <a:ext cx="8458200" cy="762000"/>
          </a:xfrm>
        </p:spPr>
        <p:txBody>
          <a:bodyPr/>
          <a:lstStyle/>
          <a:p>
            <a:pPr eaLnBrk="1" hangingPunct="1"/>
            <a:r>
              <a:rPr lang="en-US" sz="3200" smtClean="0"/>
              <a:t>Why name an “additional insured”…</a:t>
            </a:r>
          </a:p>
        </p:txBody>
      </p:sp>
      <p:sp>
        <p:nvSpPr>
          <p:cNvPr id="76803" name="Rectangle 3"/>
          <p:cNvSpPr>
            <a:spLocks noGrp="1" noChangeArrowheads="1"/>
          </p:cNvSpPr>
          <p:nvPr>
            <p:ph type="body" idx="1"/>
          </p:nvPr>
        </p:nvSpPr>
        <p:spPr>
          <a:xfrm>
            <a:off x="228600" y="762000"/>
            <a:ext cx="7924800" cy="5486400"/>
          </a:xfrm>
        </p:spPr>
        <p:txBody>
          <a:bodyPr/>
          <a:lstStyle/>
          <a:p>
            <a:pPr eaLnBrk="1" hangingPunct="1">
              <a:lnSpc>
                <a:spcPct val="90000"/>
              </a:lnSpc>
            </a:pPr>
            <a:r>
              <a:rPr lang="en-US" smtClean="0">
                <a:solidFill>
                  <a:schemeClr val="bg1"/>
                </a:solidFill>
                <a:cs typeface="Times New Roman" pitchFamily="18" charset="0"/>
              </a:rPr>
              <a:t>Signifies those insureds that generally are not automatically included as insureds under the liability policy of another but for whom the named insured (the parish) desires or is required to provide a certain degree of protection under its liability policies </a:t>
            </a:r>
          </a:p>
          <a:p>
            <a:pPr eaLnBrk="1" hangingPunct="1">
              <a:lnSpc>
                <a:spcPct val="90000"/>
              </a:lnSpc>
            </a:pPr>
            <a:r>
              <a:rPr lang="en-US" smtClean="0">
                <a:solidFill>
                  <a:schemeClr val="bg1"/>
                </a:solidFill>
                <a:cs typeface="Times New Roman" pitchFamily="18" charset="0"/>
              </a:rPr>
              <a:t>Makes the party with the most control over the risk (the parish) responsible for suffering the financial loss should it fail to prevent losses from occurring</a:t>
            </a:r>
            <a:r>
              <a:rPr lang="en-US" smtClean="0">
                <a:cs typeface="Times New Roman" pitchFamily="18" charset="0"/>
              </a:rPr>
              <a:t> </a:t>
            </a:r>
          </a:p>
          <a:p>
            <a:pPr eaLnBrk="1" hangingPunct="1">
              <a:lnSpc>
                <a:spcPct val="90000"/>
              </a:lnSpc>
            </a:pPr>
            <a:endParaRPr lang="en-US" smtClean="0">
              <a:cs typeface="Times New Roman"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fade">
                                      <p:cBhvr>
                                        <p:cTn id="12" dur="20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0" y="2590800"/>
            <a:ext cx="9144000" cy="781050"/>
          </a:xfrm>
        </p:spPr>
        <p:txBody>
          <a:bodyPr/>
          <a:lstStyle/>
          <a:p>
            <a:pPr eaLnBrk="1" hangingPunct="1">
              <a:defRPr/>
            </a:pPr>
            <a:r>
              <a:rPr lang="en-US" smtClean="0">
                <a:effectLst>
                  <a:outerShdw blurRad="38100" dist="38100" dir="2700000" algn="tl">
                    <a:srgbClr val="000000"/>
                  </a:outerShdw>
                </a:effectLst>
              </a:rPr>
              <a:t>Child Abuse Prevention</a:t>
            </a:r>
          </a:p>
        </p:txBody>
      </p:sp>
      <p:pic>
        <p:nvPicPr>
          <p:cNvPr id="40963" name="Picture 4"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
        <p:nvSpPr>
          <p:cNvPr id="40964"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Prevention Steps</a:t>
            </a:r>
          </a:p>
        </p:txBody>
      </p:sp>
      <p:sp>
        <p:nvSpPr>
          <p:cNvPr id="41987" name="Rectangle 3"/>
          <p:cNvSpPr>
            <a:spLocks noGrp="1" noChangeArrowheads="1"/>
          </p:cNvSpPr>
          <p:nvPr>
            <p:ph type="body" idx="1"/>
          </p:nvPr>
        </p:nvSpPr>
        <p:spPr>
          <a:xfrm>
            <a:off x="228600" y="990600"/>
            <a:ext cx="7848600" cy="5562600"/>
          </a:xfrm>
        </p:spPr>
        <p:txBody>
          <a:bodyPr/>
          <a:lstStyle/>
          <a:p>
            <a:pPr marL="609600" indent="-609600" eaLnBrk="1" hangingPunct="1">
              <a:spcBef>
                <a:spcPct val="100000"/>
              </a:spcBef>
              <a:buFont typeface="Wingdings" pitchFamily="2" charset="2"/>
              <a:buAutoNum type="arabicPeriod"/>
            </a:pPr>
            <a:r>
              <a:rPr lang="en-US" smtClean="0">
                <a:solidFill>
                  <a:schemeClr val="bg1"/>
                </a:solidFill>
              </a:rPr>
              <a:t> 	Written Plan</a:t>
            </a:r>
          </a:p>
          <a:p>
            <a:pPr marL="609600" indent="-609600" eaLnBrk="1" hangingPunct="1">
              <a:spcBef>
                <a:spcPct val="100000"/>
              </a:spcBef>
              <a:buFont typeface="Wingdings" pitchFamily="2" charset="2"/>
              <a:buAutoNum type="arabicPeriod"/>
            </a:pPr>
            <a:r>
              <a:rPr lang="en-US" smtClean="0">
                <a:solidFill>
                  <a:schemeClr val="bg1"/>
                </a:solidFill>
              </a:rPr>
              <a:t> 	Worker Selection</a:t>
            </a:r>
          </a:p>
          <a:p>
            <a:pPr marL="609600" indent="-609600" eaLnBrk="1" hangingPunct="1">
              <a:spcBef>
                <a:spcPct val="100000"/>
              </a:spcBef>
              <a:buFont typeface="Wingdings" pitchFamily="2" charset="2"/>
              <a:buAutoNum type="arabicPeriod"/>
            </a:pPr>
            <a:r>
              <a:rPr lang="en-US" smtClean="0">
                <a:solidFill>
                  <a:schemeClr val="bg1"/>
                </a:solidFill>
              </a:rPr>
              <a:t> 	Supervision</a:t>
            </a:r>
          </a:p>
          <a:p>
            <a:pPr marL="609600" indent="-609600" eaLnBrk="1" hangingPunct="1">
              <a:spcBef>
                <a:spcPct val="100000"/>
              </a:spcBef>
              <a:buFont typeface="Wingdings" pitchFamily="2" charset="2"/>
              <a:buAutoNum type="arabicPeriod"/>
            </a:pPr>
            <a:r>
              <a:rPr lang="en-US" smtClean="0">
                <a:solidFill>
                  <a:schemeClr val="bg1"/>
                </a:solidFill>
              </a:rPr>
              <a:t> 	Responding to Allegations/               	Reporting Obligations</a:t>
            </a: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0" y="2590800"/>
            <a:ext cx="9144000" cy="781050"/>
          </a:xfrm>
        </p:spPr>
        <p:txBody>
          <a:bodyPr/>
          <a:lstStyle/>
          <a:p>
            <a:pPr eaLnBrk="1" hangingPunct="1">
              <a:defRPr/>
            </a:pPr>
            <a:r>
              <a:rPr lang="en-US" smtClean="0">
                <a:effectLst>
                  <a:outerShdw blurRad="38100" dist="38100" dir="2700000" algn="tl">
                    <a:srgbClr val="000000"/>
                  </a:outerShdw>
                </a:effectLst>
              </a:rPr>
              <a:t>Written Plan</a:t>
            </a:r>
          </a:p>
        </p:txBody>
      </p:sp>
      <p:sp>
        <p:nvSpPr>
          <p:cNvPr id="43011" name="Rectangle 3"/>
          <p:cNvSpPr>
            <a:spLocks noGrp="1" noChangeArrowheads="1"/>
          </p:cNvSpPr>
          <p:nvPr>
            <p:ph type="subTitle" idx="1"/>
          </p:nvPr>
        </p:nvSpPr>
        <p:spPr>
          <a:xfrm>
            <a:off x="0" y="3429000"/>
            <a:ext cx="9144000" cy="1136650"/>
          </a:xfrm>
        </p:spPr>
        <p:txBody>
          <a:bodyPr/>
          <a:lstStyle/>
          <a:p>
            <a:pPr eaLnBrk="1" hangingPunct="1"/>
            <a:r>
              <a:rPr lang="en-US" b="0" smtClean="0">
                <a:solidFill>
                  <a:schemeClr val="bg1"/>
                </a:solidFill>
              </a:rPr>
              <a:t>Let’s get to work!</a:t>
            </a:r>
            <a:endParaRPr lang="en-US" b="0" i="1" smtClean="0">
              <a:solidFill>
                <a:schemeClr val="bg1"/>
              </a:solidFill>
            </a:endParaRPr>
          </a:p>
        </p:txBody>
      </p:sp>
      <p:pic>
        <p:nvPicPr>
          <p:cNvPr id="43012" name="Picture 4"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Pastoral Motivation</a:t>
            </a:r>
          </a:p>
        </p:txBody>
      </p:sp>
      <p:sp>
        <p:nvSpPr>
          <p:cNvPr id="11267" name="Rectangle 3"/>
          <p:cNvSpPr>
            <a:spLocks noGrp="1" noChangeArrowheads="1"/>
          </p:cNvSpPr>
          <p:nvPr>
            <p:ph type="body" idx="1"/>
          </p:nvPr>
        </p:nvSpPr>
        <p:spPr>
          <a:xfrm>
            <a:off x="228600" y="914400"/>
            <a:ext cx="7848600" cy="5638800"/>
          </a:xfrm>
        </p:spPr>
        <p:txBody>
          <a:bodyPr/>
          <a:lstStyle/>
          <a:p>
            <a:pPr eaLnBrk="1" hangingPunct="1"/>
            <a:r>
              <a:rPr lang="en-US" sz="2800" b="0" smtClean="0">
                <a:solidFill>
                  <a:schemeClr val="bg1"/>
                </a:solidFill>
              </a:rPr>
              <a:t>Part of being a </a:t>
            </a:r>
            <a:r>
              <a:rPr lang="en-US" sz="2800" smtClean="0">
                <a:solidFill>
                  <a:schemeClr val="tx2"/>
                </a:solidFill>
              </a:rPr>
              <a:t>shepherd</a:t>
            </a:r>
            <a:r>
              <a:rPr lang="en-US" sz="2800" b="0" smtClean="0">
                <a:solidFill>
                  <a:schemeClr val="bg1"/>
                </a:solidFill>
              </a:rPr>
              <a:t> of the people to whom we are ministering</a:t>
            </a:r>
            <a:endParaRPr lang="en-US" sz="1400" b="0" smtClean="0">
              <a:solidFill>
                <a:schemeClr val="bg1"/>
              </a:solidFill>
            </a:endParaRPr>
          </a:p>
          <a:p>
            <a:pPr eaLnBrk="1" hangingPunct="1">
              <a:buFontTx/>
              <a:buNone/>
            </a:pPr>
            <a:endParaRPr lang="en-US" sz="2800" b="0" smtClean="0">
              <a:solidFill>
                <a:schemeClr val="bg1"/>
              </a:solidFill>
            </a:endParaRPr>
          </a:p>
          <a:p>
            <a:pPr eaLnBrk="1" hangingPunct="1"/>
            <a:r>
              <a:rPr lang="en-US" sz="2800" b="0" smtClean="0">
                <a:solidFill>
                  <a:schemeClr val="bg1"/>
                </a:solidFill>
              </a:rPr>
              <a:t>Part of being a good </a:t>
            </a:r>
            <a:r>
              <a:rPr lang="en-US" sz="2800" smtClean="0">
                <a:solidFill>
                  <a:schemeClr val="tx2"/>
                </a:solidFill>
              </a:rPr>
              <a:t>steward</a:t>
            </a:r>
            <a:r>
              <a:rPr lang="en-US" sz="2800" b="0" smtClean="0">
                <a:solidFill>
                  <a:schemeClr val="bg1"/>
                </a:solidFill>
              </a:rPr>
              <a:t> of the people and property God has entrusted to our care</a:t>
            </a:r>
            <a:endParaRPr lang="en-US" sz="1400" b="0" smtClean="0">
              <a:solidFill>
                <a:schemeClr val="bg1"/>
              </a:solidFill>
            </a:endParaRPr>
          </a:p>
          <a:p>
            <a:pPr eaLnBrk="1" hangingPunct="1">
              <a:buFontTx/>
              <a:buNone/>
            </a:pPr>
            <a:endParaRPr lang="en-US" sz="2800" b="0" smtClean="0">
              <a:solidFill>
                <a:schemeClr val="bg1"/>
              </a:solidFill>
            </a:endParaRPr>
          </a:p>
          <a:p>
            <a:pPr eaLnBrk="1" hangingPunct="1"/>
            <a:r>
              <a:rPr lang="en-US" sz="2800" b="0" smtClean="0">
                <a:solidFill>
                  <a:schemeClr val="bg1"/>
                </a:solidFill>
              </a:rPr>
              <a:t>Part of expressing our </a:t>
            </a:r>
            <a:r>
              <a:rPr lang="en-US" sz="2800" smtClean="0">
                <a:solidFill>
                  <a:schemeClr val="tx2"/>
                </a:solidFill>
              </a:rPr>
              <a:t>love to one another</a:t>
            </a: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Written Plan Should Address:</a:t>
            </a:r>
          </a:p>
        </p:txBody>
      </p:sp>
      <p:sp>
        <p:nvSpPr>
          <p:cNvPr id="44035" name="Rectangle 3"/>
          <p:cNvSpPr>
            <a:spLocks noGrp="1" noChangeArrowheads="1"/>
          </p:cNvSpPr>
          <p:nvPr>
            <p:ph type="body" idx="1"/>
          </p:nvPr>
        </p:nvSpPr>
        <p:spPr>
          <a:xfrm>
            <a:off x="228600" y="990600"/>
            <a:ext cx="7848600" cy="5562600"/>
          </a:xfrm>
        </p:spPr>
        <p:txBody>
          <a:bodyPr/>
          <a:lstStyle/>
          <a:p>
            <a:pPr marL="461963" lvl="1" indent="-347663" eaLnBrk="1" hangingPunct="1">
              <a:spcBef>
                <a:spcPct val="75000"/>
              </a:spcBef>
              <a:buSzPct val="80000"/>
              <a:buFontTx/>
              <a:buChar char="•"/>
            </a:pPr>
            <a:r>
              <a:rPr lang="en-US" sz="3200" smtClean="0">
                <a:solidFill>
                  <a:schemeClr val="bg1"/>
                </a:solidFill>
              </a:rPr>
              <a:t>Who will be able to work with children</a:t>
            </a:r>
          </a:p>
          <a:p>
            <a:pPr marL="461963" lvl="1" indent="-347663" eaLnBrk="1" hangingPunct="1">
              <a:spcBef>
                <a:spcPct val="75000"/>
              </a:spcBef>
              <a:buSzPct val="80000"/>
              <a:buFontTx/>
              <a:buChar char="•"/>
            </a:pPr>
            <a:r>
              <a:rPr lang="en-US" sz="3200" smtClean="0">
                <a:solidFill>
                  <a:schemeClr val="bg1"/>
                </a:solidFill>
              </a:rPr>
              <a:t>How will they be screened</a:t>
            </a:r>
          </a:p>
          <a:p>
            <a:pPr marL="461963" lvl="1" indent="-347663" eaLnBrk="1" hangingPunct="1">
              <a:spcBef>
                <a:spcPct val="75000"/>
              </a:spcBef>
              <a:buSzPct val="80000"/>
              <a:buFontTx/>
              <a:buChar char="•"/>
            </a:pPr>
            <a:r>
              <a:rPr lang="en-US" sz="3200" smtClean="0">
                <a:solidFill>
                  <a:schemeClr val="bg1"/>
                </a:solidFill>
              </a:rPr>
              <a:t>Safe practices to follow</a:t>
            </a:r>
          </a:p>
          <a:p>
            <a:pPr marL="461963" lvl="1" indent="-347663" eaLnBrk="1" hangingPunct="1">
              <a:spcBef>
                <a:spcPct val="75000"/>
              </a:spcBef>
              <a:buSzPct val="80000"/>
              <a:buFontTx/>
              <a:buChar char="•"/>
            </a:pPr>
            <a:r>
              <a:rPr lang="en-US" sz="3200" smtClean="0">
                <a:solidFill>
                  <a:schemeClr val="bg1"/>
                </a:solidFill>
              </a:rPr>
              <a:t>How to respond to allegations</a:t>
            </a:r>
          </a:p>
          <a:p>
            <a:pPr marL="0" indent="0"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Sample Written Plan</a:t>
            </a:r>
          </a:p>
        </p:txBody>
      </p:sp>
      <p:pic>
        <p:nvPicPr>
          <p:cNvPr id="128004" name="Picture 4" descr="SC Child Protection Policy Sample"/>
          <p:cNvPicPr>
            <a:picLocks noGrp="1" noChangeAspect="1" noChangeArrowheads="1"/>
          </p:cNvPicPr>
          <p:nvPr>
            <p:ph type="body" idx="1"/>
          </p:nvPr>
        </p:nvPicPr>
        <p:blipFill>
          <a:blip r:embed="rId2" cstate="print"/>
          <a:srcRect/>
          <a:stretch>
            <a:fillRect/>
          </a:stretch>
        </p:blipFill>
        <p:spPr>
          <a:xfrm>
            <a:off x="228600" y="685800"/>
            <a:ext cx="7924800" cy="5867400"/>
          </a:xfr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fade">
                                      <p:cBhvr>
                                        <p:cTn id="7" dur="20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Written Plan</a:t>
            </a:r>
          </a:p>
        </p:txBody>
      </p:sp>
      <p:sp>
        <p:nvSpPr>
          <p:cNvPr id="129027"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bg1"/>
                </a:solidFill>
              </a:rPr>
              <a:t>Have the plan reviewed by a local attorney…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1000"/>
                                        <p:tgtEl>
                                          <p:spTgt spid="129027">
                                            <p:txEl>
                                              <p:pRg st="0" end="0"/>
                                            </p:txEl>
                                          </p:spTgt>
                                        </p:tgtEl>
                                      </p:cBhvr>
                                    </p:animEffect>
                                    <p:anim calcmode="lin" valueType="num">
                                      <p:cBhvr>
                                        <p:cTn id="8" dur="10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0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0" y="2590800"/>
            <a:ext cx="9144000" cy="781050"/>
          </a:xfrm>
        </p:spPr>
        <p:txBody>
          <a:bodyPr/>
          <a:lstStyle/>
          <a:p>
            <a:pPr eaLnBrk="1" hangingPunct="1">
              <a:defRPr/>
            </a:pPr>
            <a:r>
              <a:rPr lang="en-US" smtClean="0">
                <a:effectLst>
                  <a:outerShdw blurRad="38100" dist="38100" dir="2700000" algn="tl">
                    <a:srgbClr val="000000"/>
                  </a:outerShdw>
                </a:effectLst>
              </a:rPr>
              <a:t>Workers Selection</a:t>
            </a:r>
          </a:p>
        </p:txBody>
      </p:sp>
      <p:sp>
        <p:nvSpPr>
          <p:cNvPr id="47107" name="Rectangle 3"/>
          <p:cNvSpPr>
            <a:spLocks noGrp="1" noChangeArrowheads="1"/>
          </p:cNvSpPr>
          <p:nvPr>
            <p:ph type="subTitle" idx="1"/>
          </p:nvPr>
        </p:nvSpPr>
        <p:spPr>
          <a:xfrm>
            <a:off x="0" y="3429000"/>
            <a:ext cx="9144000" cy="1136650"/>
          </a:xfrm>
        </p:spPr>
        <p:txBody>
          <a:bodyPr/>
          <a:lstStyle/>
          <a:p>
            <a:pPr eaLnBrk="1" hangingPunct="1"/>
            <a:endParaRPr lang="en-US" b="0" i="1" smtClean="0">
              <a:solidFill>
                <a:schemeClr val="bg1"/>
              </a:solidFill>
            </a:endParaRPr>
          </a:p>
        </p:txBody>
      </p:sp>
      <p:pic>
        <p:nvPicPr>
          <p:cNvPr id="47108" name="Picture 4"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Workers Selection</a:t>
            </a:r>
          </a:p>
        </p:txBody>
      </p:sp>
      <p:sp>
        <p:nvSpPr>
          <p:cNvPr id="48131" name="Rectangle 3"/>
          <p:cNvSpPr>
            <a:spLocks noGrp="1" noChangeArrowheads="1"/>
          </p:cNvSpPr>
          <p:nvPr>
            <p:ph type="body" idx="1"/>
          </p:nvPr>
        </p:nvSpPr>
        <p:spPr>
          <a:xfrm>
            <a:off x="228600" y="914400"/>
            <a:ext cx="7848600" cy="5638800"/>
          </a:xfrm>
        </p:spPr>
        <p:txBody>
          <a:bodyPr/>
          <a:lstStyle/>
          <a:p>
            <a:pPr eaLnBrk="1" hangingPunct="1"/>
            <a:r>
              <a:rPr lang="en-US" smtClean="0">
                <a:solidFill>
                  <a:schemeClr val="bg1"/>
                </a:solidFill>
              </a:rPr>
              <a:t>Six month rule</a:t>
            </a:r>
          </a:p>
          <a:p>
            <a:pPr eaLnBrk="1" hangingPunct="1"/>
            <a:endParaRPr lang="en-US" smtClean="0">
              <a:solidFill>
                <a:schemeClr val="bg1"/>
              </a:solidFill>
            </a:endParaRPr>
          </a:p>
          <a:p>
            <a:pPr eaLnBrk="1" hangingPunct="1"/>
            <a:r>
              <a:rPr lang="en-US" smtClean="0">
                <a:solidFill>
                  <a:schemeClr val="bg1"/>
                </a:solidFill>
              </a:rPr>
              <a:t>Application form</a:t>
            </a:r>
          </a:p>
          <a:p>
            <a:pPr eaLnBrk="1" hangingPunct="1"/>
            <a:endParaRPr lang="en-US" smtClean="0">
              <a:solidFill>
                <a:schemeClr val="bg1"/>
              </a:solidFill>
            </a:endParaRPr>
          </a:p>
          <a:p>
            <a:pPr eaLnBrk="1" hangingPunct="1"/>
            <a:r>
              <a:rPr lang="en-US" smtClean="0">
                <a:solidFill>
                  <a:schemeClr val="bg1"/>
                </a:solidFill>
              </a:rPr>
              <a:t>Personal interview</a:t>
            </a:r>
          </a:p>
          <a:p>
            <a:pPr eaLnBrk="1" hangingPunct="1"/>
            <a:endParaRPr lang="en-US" smtClean="0">
              <a:solidFill>
                <a:schemeClr val="bg1"/>
              </a:solidFill>
            </a:endParaRPr>
          </a:p>
          <a:p>
            <a:pPr eaLnBrk="1" hangingPunct="1"/>
            <a:r>
              <a:rPr lang="en-US" smtClean="0">
                <a:solidFill>
                  <a:schemeClr val="bg1"/>
                </a:solidFill>
              </a:rPr>
              <a:t>Check &amp; document references</a:t>
            </a:r>
          </a:p>
          <a:p>
            <a:pPr eaLnBrk="1" hangingPunct="1"/>
            <a:endParaRPr lang="en-US" smtClean="0">
              <a:solidFill>
                <a:schemeClr val="bg1"/>
              </a:solidFill>
            </a:endParaRPr>
          </a:p>
          <a:p>
            <a:pPr eaLnBrk="1" hangingPunct="1"/>
            <a:r>
              <a:rPr lang="en-US" smtClean="0">
                <a:solidFill>
                  <a:schemeClr val="bg1"/>
                </a:solidFill>
              </a:rPr>
              <a:t>Criminal background check</a:t>
            </a:r>
          </a:p>
          <a:p>
            <a:pPr eaLnBrk="1" hangingPunct="1">
              <a:buFontTx/>
              <a:buNone/>
            </a:pPr>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Background Checks</a:t>
            </a:r>
          </a:p>
        </p:txBody>
      </p:sp>
      <p:sp>
        <p:nvSpPr>
          <p:cNvPr id="49155" name="Rectangle 3"/>
          <p:cNvSpPr>
            <a:spLocks noGrp="1" noChangeArrowheads="1"/>
          </p:cNvSpPr>
          <p:nvPr>
            <p:ph type="body" idx="1"/>
          </p:nvPr>
        </p:nvSpPr>
        <p:spPr>
          <a:xfrm>
            <a:off x="228600" y="1295400"/>
            <a:ext cx="7848600" cy="5257800"/>
          </a:xfrm>
        </p:spPr>
        <p:txBody>
          <a:bodyPr/>
          <a:lstStyle/>
          <a:p>
            <a:pPr eaLnBrk="1" hangingPunct="1"/>
            <a:r>
              <a:rPr lang="en-US" smtClean="0">
                <a:solidFill>
                  <a:schemeClr val="bg1"/>
                </a:solidFill>
              </a:rPr>
              <a:t>Criminal “hit” rate:</a:t>
            </a:r>
          </a:p>
          <a:p>
            <a:pPr eaLnBrk="1" hangingPunct="1">
              <a:buFontTx/>
              <a:buNone/>
            </a:pPr>
            <a:endParaRPr lang="en-US" sz="1000" smtClean="0">
              <a:solidFill>
                <a:schemeClr val="bg1"/>
              </a:solidFill>
            </a:endParaRPr>
          </a:p>
          <a:p>
            <a:pPr lvl="1" eaLnBrk="1" hangingPunct="1"/>
            <a:r>
              <a:rPr lang="en-US" smtClean="0">
                <a:solidFill>
                  <a:schemeClr val="bg1"/>
                </a:solidFill>
              </a:rPr>
              <a:t>6% across all industries</a:t>
            </a:r>
          </a:p>
          <a:p>
            <a:pPr lvl="1" eaLnBrk="1" hangingPunct="1">
              <a:buFontTx/>
              <a:buNone/>
            </a:pPr>
            <a:endParaRPr lang="en-US" sz="1000" smtClean="0">
              <a:solidFill>
                <a:schemeClr val="bg1"/>
              </a:solidFill>
            </a:endParaRPr>
          </a:p>
          <a:p>
            <a:pPr lvl="1" eaLnBrk="1" hangingPunct="1"/>
            <a:r>
              <a:rPr lang="en-US" u="sng" smtClean="0">
                <a:solidFill>
                  <a:schemeClr val="bg1"/>
                </a:solidFill>
              </a:rPr>
              <a:t>5.2%</a:t>
            </a:r>
            <a:r>
              <a:rPr lang="en-US" smtClean="0">
                <a:solidFill>
                  <a:schemeClr val="bg1"/>
                </a:solidFill>
              </a:rPr>
              <a:t> for GuideOne policyholders during 2006</a:t>
            </a:r>
          </a:p>
          <a:p>
            <a:pPr eaLnBrk="1" hangingPunct="1"/>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Background Checks</a:t>
            </a:r>
          </a:p>
        </p:txBody>
      </p:sp>
      <p:sp>
        <p:nvSpPr>
          <p:cNvPr id="50179" name="Rectangle 3"/>
          <p:cNvSpPr>
            <a:spLocks noGrp="1" noChangeArrowheads="1"/>
          </p:cNvSpPr>
          <p:nvPr>
            <p:ph type="body" idx="1"/>
          </p:nvPr>
        </p:nvSpPr>
        <p:spPr>
          <a:xfrm>
            <a:off x="228600" y="1143000"/>
            <a:ext cx="7924800" cy="5410200"/>
          </a:xfrm>
        </p:spPr>
        <p:txBody>
          <a:bodyPr/>
          <a:lstStyle/>
          <a:p>
            <a:pPr eaLnBrk="1" hangingPunct="1"/>
            <a:r>
              <a:rPr lang="en-US" smtClean="0">
                <a:solidFill>
                  <a:schemeClr val="bg1"/>
                </a:solidFill>
              </a:rPr>
              <a:t>Examples of crimes found during 2006 background checks by GuideOne policyholders:</a:t>
            </a:r>
          </a:p>
          <a:p>
            <a:pPr eaLnBrk="1" hangingPunct="1"/>
            <a:endParaRPr lang="en-US" smtClean="0">
              <a:solidFill>
                <a:schemeClr val="bg1"/>
              </a:solidFill>
            </a:endParaRPr>
          </a:p>
          <a:p>
            <a:pPr lvl="1" eaLnBrk="1" hangingPunct="1"/>
            <a:r>
              <a:rPr lang="en-US" smtClean="0">
                <a:solidFill>
                  <a:schemeClr val="bg1"/>
                </a:solidFill>
              </a:rPr>
              <a:t>Murder</a:t>
            </a:r>
          </a:p>
          <a:p>
            <a:pPr lvl="1" eaLnBrk="1" hangingPunct="1"/>
            <a:endParaRPr lang="en-US" smtClean="0">
              <a:solidFill>
                <a:schemeClr val="bg1"/>
              </a:solidFill>
            </a:endParaRPr>
          </a:p>
          <a:p>
            <a:pPr lvl="1" eaLnBrk="1" hangingPunct="1"/>
            <a:r>
              <a:rPr lang="en-US" smtClean="0">
                <a:solidFill>
                  <a:schemeClr val="bg1"/>
                </a:solidFill>
              </a:rPr>
              <a:t>Rape</a:t>
            </a:r>
          </a:p>
          <a:p>
            <a:pPr eaLnBrk="1" hangingPunct="1"/>
            <a:endParaRPr lang="en-US"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Background Checks</a:t>
            </a:r>
          </a:p>
        </p:txBody>
      </p:sp>
      <p:sp>
        <p:nvSpPr>
          <p:cNvPr id="51203"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bg1"/>
                </a:solidFill>
              </a:rPr>
              <a:t>Burglary</a:t>
            </a:r>
          </a:p>
          <a:p>
            <a:pPr eaLnBrk="1" hangingPunct="1"/>
            <a:endParaRPr lang="en-US" sz="1000" smtClean="0">
              <a:solidFill>
                <a:schemeClr val="bg1"/>
              </a:solidFill>
            </a:endParaRPr>
          </a:p>
          <a:p>
            <a:pPr eaLnBrk="1" hangingPunct="1"/>
            <a:r>
              <a:rPr lang="en-US" smtClean="0">
                <a:solidFill>
                  <a:schemeClr val="bg1"/>
                </a:solidFill>
              </a:rPr>
              <a:t>Prostitution</a:t>
            </a:r>
          </a:p>
          <a:p>
            <a:pPr eaLnBrk="1" hangingPunct="1"/>
            <a:endParaRPr lang="en-US" sz="1000" smtClean="0">
              <a:solidFill>
                <a:schemeClr val="bg1"/>
              </a:solidFill>
            </a:endParaRPr>
          </a:p>
          <a:p>
            <a:pPr eaLnBrk="1" hangingPunct="1"/>
            <a:r>
              <a:rPr lang="en-US" smtClean="0">
                <a:solidFill>
                  <a:schemeClr val="bg1"/>
                </a:solidFill>
              </a:rPr>
              <a:t>Drug Dealing</a:t>
            </a:r>
          </a:p>
          <a:p>
            <a:pPr eaLnBrk="1" hangingPunct="1"/>
            <a:endParaRPr lang="en-US" sz="1000" smtClean="0">
              <a:solidFill>
                <a:schemeClr val="bg1"/>
              </a:solidFill>
            </a:endParaRPr>
          </a:p>
          <a:p>
            <a:pPr eaLnBrk="1" hangingPunct="1"/>
            <a:r>
              <a:rPr lang="en-US" smtClean="0">
                <a:solidFill>
                  <a:schemeClr val="bg1"/>
                </a:solidFill>
              </a:rPr>
              <a:t>Sexual assault on a child</a:t>
            </a:r>
          </a:p>
          <a:p>
            <a:pPr eaLnBrk="1" hangingPunct="1"/>
            <a:endParaRPr lang="en-US" sz="1000" smtClean="0">
              <a:solidFill>
                <a:schemeClr val="bg1"/>
              </a:solidFill>
            </a:endParaRPr>
          </a:p>
          <a:p>
            <a:pPr eaLnBrk="1" hangingPunct="1"/>
            <a:r>
              <a:rPr lang="en-US" smtClean="0">
                <a:solidFill>
                  <a:schemeClr val="bg1"/>
                </a:solidFill>
              </a:rPr>
              <a:t>Unlawful intercourse with a minor</a:t>
            </a:r>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Background Checks</a:t>
            </a:r>
          </a:p>
        </p:txBody>
      </p:sp>
      <p:sp>
        <p:nvSpPr>
          <p:cNvPr id="52227" name="Rectangle 3"/>
          <p:cNvSpPr>
            <a:spLocks noGrp="1" noChangeArrowheads="1"/>
          </p:cNvSpPr>
          <p:nvPr>
            <p:ph type="body" idx="1"/>
          </p:nvPr>
        </p:nvSpPr>
        <p:spPr>
          <a:xfrm>
            <a:off x="228600" y="1219200"/>
            <a:ext cx="7848600" cy="5334000"/>
          </a:xfrm>
        </p:spPr>
        <p:txBody>
          <a:bodyPr/>
          <a:lstStyle/>
          <a:p>
            <a:pPr eaLnBrk="1" hangingPunct="1"/>
            <a:r>
              <a:rPr lang="en-US" sz="3400" b="0" smtClean="0">
                <a:solidFill>
                  <a:schemeClr val="bg1"/>
                </a:solidFill>
              </a:rPr>
              <a:t>More than </a:t>
            </a:r>
            <a:r>
              <a:rPr lang="en-US" sz="3400" smtClean="0">
                <a:solidFill>
                  <a:schemeClr val="tx2"/>
                </a:solidFill>
              </a:rPr>
              <a:t>half</a:t>
            </a:r>
            <a:r>
              <a:rPr lang="en-US" sz="3400" b="0" smtClean="0">
                <a:solidFill>
                  <a:schemeClr val="bg1"/>
                </a:solidFill>
              </a:rPr>
              <a:t> of the records found were from </a:t>
            </a:r>
            <a:r>
              <a:rPr lang="en-US" sz="3400" smtClean="0">
                <a:solidFill>
                  <a:schemeClr val="tx2"/>
                </a:solidFill>
              </a:rPr>
              <a:t>outside the applicant’s state of residence.</a:t>
            </a:r>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0" y="2590800"/>
            <a:ext cx="9144000" cy="781050"/>
          </a:xfrm>
        </p:spPr>
        <p:txBody>
          <a:bodyPr/>
          <a:lstStyle/>
          <a:p>
            <a:pPr eaLnBrk="1" hangingPunct="1">
              <a:defRPr/>
            </a:pPr>
            <a:r>
              <a:rPr lang="en-US" smtClean="0">
                <a:effectLst>
                  <a:outerShdw blurRad="38100" dist="38100" dir="2700000" algn="tl">
                    <a:srgbClr val="000000"/>
                  </a:outerShdw>
                </a:effectLst>
              </a:rPr>
              <a:t>Supervision</a:t>
            </a:r>
          </a:p>
        </p:txBody>
      </p:sp>
      <p:sp>
        <p:nvSpPr>
          <p:cNvPr id="53251" name="Rectangle 3"/>
          <p:cNvSpPr>
            <a:spLocks noGrp="1" noChangeArrowheads="1"/>
          </p:cNvSpPr>
          <p:nvPr>
            <p:ph type="subTitle" idx="1"/>
          </p:nvPr>
        </p:nvSpPr>
        <p:spPr>
          <a:xfrm>
            <a:off x="0" y="3429000"/>
            <a:ext cx="9144000" cy="1136650"/>
          </a:xfrm>
        </p:spPr>
        <p:txBody>
          <a:bodyPr/>
          <a:lstStyle/>
          <a:p>
            <a:pPr eaLnBrk="1" hangingPunct="1"/>
            <a:endParaRPr lang="en-US" b="0" i="1" smtClean="0">
              <a:solidFill>
                <a:schemeClr val="bg1"/>
              </a:solidFill>
            </a:endParaRPr>
          </a:p>
        </p:txBody>
      </p:sp>
      <p:pic>
        <p:nvPicPr>
          <p:cNvPr id="53252" name="Picture 4"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smtClean="0"/>
              <a:t>GuideOne’s EFFECT™ Approach…</a:t>
            </a:r>
          </a:p>
        </p:txBody>
      </p:sp>
      <p:sp>
        <p:nvSpPr>
          <p:cNvPr id="12291" name="Rectangle 3"/>
          <p:cNvSpPr>
            <a:spLocks noGrp="1" noChangeArrowheads="1"/>
          </p:cNvSpPr>
          <p:nvPr>
            <p:ph type="body" idx="1"/>
          </p:nvPr>
        </p:nvSpPr>
        <p:spPr>
          <a:xfrm>
            <a:off x="228600" y="838200"/>
            <a:ext cx="7848600" cy="5715000"/>
          </a:xfrm>
        </p:spPr>
        <p:txBody>
          <a:bodyPr/>
          <a:lstStyle/>
          <a:p>
            <a:pPr eaLnBrk="1" hangingPunct="1">
              <a:buFontTx/>
              <a:buNone/>
            </a:pPr>
            <a:r>
              <a:rPr lang="en-US" smtClean="0">
                <a:solidFill>
                  <a:schemeClr val="tx2"/>
                </a:solidFill>
              </a:rPr>
              <a:t>…to Church Risk Management</a:t>
            </a:r>
          </a:p>
          <a:p>
            <a:pPr eaLnBrk="1" hangingPunct="1">
              <a:buFontTx/>
              <a:buNone/>
            </a:pPr>
            <a:endParaRPr lang="en-US" sz="1400" smtClean="0">
              <a:solidFill>
                <a:schemeClr val="tx2"/>
              </a:solidFill>
            </a:endParaRPr>
          </a:p>
          <a:p>
            <a:pPr eaLnBrk="1" hangingPunct="1"/>
            <a:r>
              <a:rPr lang="en-US" sz="3600" u="sng" smtClean="0">
                <a:solidFill>
                  <a:schemeClr val="tx2"/>
                </a:solidFill>
              </a:rPr>
              <a:t>E</a:t>
            </a:r>
            <a:r>
              <a:rPr lang="en-US" sz="2800" smtClean="0">
                <a:solidFill>
                  <a:schemeClr val="bg1"/>
                </a:solidFill>
              </a:rPr>
              <a:t>mergency Preparedness</a:t>
            </a:r>
          </a:p>
          <a:p>
            <a:pPr eaLnBrk="1" hangingPunct="1"/>
            <a:r>
              <a:rPr lang="en-US" sz="3600" u="sng" smtClean="0">
                <a:solidFill>
                  <a:schemeClr val="tx2"/>
                </a:solidFill>
              </a:rPr>
              <a:t>F</a:t>
            </a:r>
            <a:r>
              <a:rPr lang="en-US" sz="2800" smtClean="0">
                <a:solidFill>
                  <a:schemeClr val="bg1"/>
                </a:solidFill>
              </a:rPr>
              <a:t>acility Safety/Security</a:t>
            </a:r>
          </a:p>
          <a:p>
            <a:pPr eaLnBrk="1" hangingPunct="1"/>
            <a:r>
              <a:rPr lang="en-US" sz="3600" u="sng" smtClean="0">
                <a:solidFill>
                  <a:schemeClr val="tx2"/>
                </a:solidFill>
              </a:rPr>
              <a:t>F</a:t>
            </a:r>
            <a:r>
              <a:rPr lang="en-US" sz="2800" smtClean="0">
                <a:solidFill>
                  <a:schemeClr val="bg1"/>
                </a:solidFill>
              </a:rPr>
              <a:t>inancial Safegaurds</a:t>
            </a:r>
          </a:p>
          <a:p>
            <a:pPr eaLnBrk="1" hangingPunct="1"/>
            <a:r>
              <a:rPr lang="en-US" sz="3600" u="sng" smtClean="0">
                <a:solidFill>
                  <a:schemeClr val="tx2"/>
                </a:solidFill>
              </a:rPr>
              <a:t>E</a:t>
            </a:r>
            <a:r>
              <a:rPr lang="en-US" sz="2800" smtClean="0">
                <a:solidFill>
                  <a:schemeClr val="bg1"/>
                </a:solidFill>
              </a:rPr>
              <a:t>mployee &amp; Volunteer Safety</a:t>
            </a:r>
          </a:p>
          <a:p>
            <a:pPr eaLnBrk="1" hangingPunct="1"/>
            <a:r>
              <a:rPr lang="en-US" sz="3600" u="sng" smtClean="0">
                <a:solidFill>
                  <a:schemeClr val="tx2"/>
                </a:solidFill>
              </a:rPr>
              <a:t>C</a:t>
            </a:r>
            <a:r>
              <a:rPr lang="en-US" sz="2800" smtClean="0">
                <a:solidFill>
                  <a:schemeClr val="bg1"/>
                </a:solidFill>
              </a:rPr>
              <a:t>hildren &amp; Youth Protection</a:t>
            </a:r>
          </a:p>
          <a:p>
            <a:pPr eaLnBrk="1" hangingPunct="1"/>
            <a:r>
              <a:rPr lang="en-US" sz="3600" u="sng" smtClean="0">
                <a:solidFill>
                  <a:schemeClr val="tx2"/>
                </a:solidFill>
              </a:rPr>
              <a:t>T</a:t>
            </a:r>
            <a:r>
              <a:rPr lang="en-US" sz="2800" smtClean="0">
                <a:solidFill>
                  <a:schemeClr val="bg1"/>
                </a:solidFill>
              </a:rPr>
              <a:t>ransportation Safeguards</a:t>
            </a:r>
          </a:p>
        </p:txBody>
      </p:sp>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Supervision</a:t>
            </a:r>
          </a:p>
        </p:txBody>
      </p:sp>
      <p:sp>
        <p:nvSpPr>
          <p:cNvPr id="54275" name="Rectangle 3"/>
          <p:cNvSpPr>
            <a:spLocks noGrp="1" noChangeArrowheads="1"/>
          </p:cNvSpPr>
          <p:nvPr>
            <p:ph type="body" idx="1"/>
          </p:nvPr>
        </p:nvSpPr>
        <p:spPr>
          <a:xfrm>
            <a:off x="228600" y="1143000"/>
            <a:ext cx="8001000" cy="5410200"/>
          </a:xfrm>
        </p:spPr>
        <p:txBody>
          <a:bodyPr/>
          <a:lstStyle/>
          <a:p>
            <a:pPr eaLnBrk="1" hangingPunct="1"/>
            <a:r>
              <a:rPr lang="en-US" smtClean="0">
                <a:solidFill>
                  <a:schemeClr val="bg1"/>
                </a:solidFill>
              </a:rPr>
              <a:t>Maximize visibility</a:t>
            </a:r>
            <a:r>
              <a:rPr lang="en-US" b="0" smtClean="0">
                <a:solidFill>
                  <a:schemeClr val="bg1"/>
                </a:solidFill>
              </a:rPr>
              <a:t> (glass, open doors)</a:t>
            </a:r>
          </a:p>
          <a:p>
            <a:pPr eaLnBrk="1" hangingPunct="1">
              <a:buFontTx/>
              <a:buNone/>
            </a:pPr>
            <a:endParaRPr lang="en-US" b="0" smtClean="0">
              <a:solidFill>
                <a:schemeClr val="bg1"/>
              </a:solidFill>
            </a:endParaRPr>
          </a:p>
          <a:p>
            <a:pPr eaLnBrk="1" hangingPunct="1"/>
            <a:r>
              <a:rPr lang="en-US" smtClean="0">
                <a:solidFill>
                  <a:schemeClr val="bg1"/>
                </a:solidFill>
              </a:rPr>
              <a:t>“Two adult rule”</a:t>
            </a:r>
          </a:p>
          <a:p>
            <a:pPr eaLnBrk="1" hangingPunct="1"/>
            <a:endParaRPr lang="en-US" smtClean="0">
              <a:solidFill>
                <a:schemeClr val="bg1"/>
              </a:solidFill>
            </a:endParaRPr>
          </a:p>
          <a:p>
            <a:pPr eaLnBrk="1" hangingPunct="1"/>
            <a:r>
              <a:rPr lang="en-US" smtClean="0">
                <a:solidFill>
                  <a:schemeClr val="bg1"/>
                </a:solidFill>
              </a:rPr>
              <a:t>Special considerations when child will be alone with adult</a:t>
            </a:r>
            <a:r>
              <a:rPr lang="en-US" b="0" smtClean="0">
                <a:solidFill>
                  <a:schemeClr val="bg1"/>
                </a:solidFill>
              </a:rPr>
              <a:t> (counseling, mentoring situations)</a:t>
            </a:r>
          </a:p>
        </p:txBody>
      </p:sp>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Special Consideration</a:t>
            </a:r>
          </a:p>
        </p:txBody>
      </p:sp>
      <p:sp>
        <p:nvSpPr>
          <p:cNvPr id="55299" name="Rectangle 3"/>
          <p:cNvSpPr>
            <a:spLocks noGrp="1" noChangeArrowheads="1"/>
          </p:cNvSpPr>
          <p:nvPr>
            <p:ph type="body" idx="1"/>
          </p:nvPr>
        </p:nvSpPr>
        <p:spPr>
          <a:xfrm>
            <a:off x="228600" y="1066800"/>
            <a:ext cx="7848600" cy="5486400"/>
          </a:xfrm>
        </p:spPr>
        <p:txBody>
          <a:bodyPr/>
          <a:lstStyle/>
          <a:p>
            <a:pPr eaLnBrk="1" hangingPunct="1"/>
            <a:r>
              <a:rPr lang="en-US" smtClean="0">
                <a:solidFill>
                  <a:schemeClr val="bg1"/>
                </a:solidFill>
              </a:rPr>
              <a:t>Especially for One-on-One situations:</a:t>
            </a:r>
          </a:p>
          <a:p>
            <a:pPr eaLnBrk="1" hangingPunct="1"/>
            <a:endParaRPr lang="en-US" smtClean="0">
              <a:solidFill>
                <a:schemeClr val="bg1"/>
              </a:solidFill>
            </a:endParaRPr>
          </a:p>
          <a:p>
            <a:pPr lvl="1" eaLnBrk="1" hangingPunct="1"/>
            <a:r>
              <a:rPr lang="en-US" smtClean="0">
                <a:solidFill>
                  <a:schemeClr val="bg1"/>
                </a:solidFill>
              </a:rPr>
              <a:t>Parental Permission</a:t>
            </a:r>
          </a:p>
          <a:p>
            <a:pPr lvl="1" eaLnBrk="1" hangingPunct="1"/>
            <a:r>
              <a:rPr lang="en-US" smtClean="0">
                <a:solidFill>
                  <a:schemeClr val="bg1"/>
                </a:solidFill>
              </a:rPr>
              <a:t>Invite parent(s) to remain in the area</a:t>
            </a:r>
          </a:p>
          <a:p>
            <a:pPr lvl="1" eaLnBrk="1" hangingPunct="1"/>
            <a:r>
              <a:rPr lang="en-US" smtClean="0">
                <a:solidFill>
                  <a:schemeClr val="bg1"/>
                </a:solidFill>
              </a:rPr>
              <a:t>Have others in the area</a:t>
            </a:r>
          </a:p>
          <a:p>
            <a:pPr lvl="1" eaLnBrk="1" hangingPunct="1"/>
            <a:r>
              <a:rPr lang="en-US" smtClean="0">
                <a:solidFill>
                  <a:schemeClr val="bg1"/>
                </a:solidFill>
              </a:rPr>
              <a:t>Consider a team approach</a:t>
            </a:r>
          </a:p>
          <a:p>
            <a:pPr lvl="1" eaLnBrk="1" hangingPunct="1"/>
            <a:r>
              <a:rPr lang="en-US" smtClean="0">
                <a:solidFill>
                  <a:schemeClr val="bg1"/>
                </a:solidFill>
              </a:rPr>
              <a:t>Maintain visibility</a:t>
            </a:r>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Supervision</a:t>
            </a:r>
          </a:p>
        </p:txBody>
      </p:sp>
      <p:sp>
        <p:nvSpPr>
          <p:cNvPr id="151555"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bg1"/>
                </a:solidFill>
              </a:rPr>
              <a:t>Use check-in/check-out system for younger children</a:t>
            </a:r>
          </a:p>
          <a:p>
            <a:pPr eaLnBrk="1" hangingPunct="1"/>
            <a:endParaRPr lang="en-US" smtClean="0">
              <a:solidFill>
                <a:schemeClr val="bg1"/>
              </a:solidFill>
            </a:endParaRPr>
          </a:p>
          <a:p>
            <a:pPr eaLnBrk="1" hangingPunct="1"/>
            <a:r>
              <a:rPr lang="en-US" smtClean="0">
                <a:solidFill>
                  <a:schemeClr val="bg1"/>
                </a:solidFill>
              </a:rPr>
              <a:t>Address restroom and diapering situations</a:t>
            </a:r>
          </a:p>
          <a:p>
            <a:pPr eaLnBrk="1" hangingPunct="1">
              <a:buFontTx/>
              <a:buNone/>
            </a:pPr>
            <a:endParaRPr lang="en-US" smtClean="0">
              <a:solidFill>
                <a:schemeClr val="bg1"/>
              </a:solidFill>
            </a:endParaRPr>
          </a:p>
          <a:p>
            <a:pPr eaLnBrk="1" hangingPunct="1"/>
            <a:r>
              <a:rPr lang="en-US" smtClean="0">
                <a:solidFill>
                  <a:schemeClr val="bg1"/>
                </a:solidFill>
              </a:rPr>
              <a:t>Provide adequate supervision for all activities, especially overnights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20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555">
                                            <p:txEl>
                                              <p:pRg st="2" end="2"/>
                                            </p:txEl>
                                          </p:spTgt>
                                        </p:tgtEl>
                                        <p:attrNameLst>
                                          <p:attrName>style.visibility</p:attrName>
                                        </p:attrNameLst>
                                      </p:cBhvr>
                                      <p:to>
                                        <p:strVal val="visible"/>
                                      </p:to>
                                    </p:set>
                                    <p:animEffect transition="in" filter="fade">
                                      <p:cBhvr>
                                        <p:cTn id="12" dur="2000"/>
                                        <p:tgtEl>
                                          <p:spTgt spid="151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555">
                                            <p:txEl>
                                              <p:pRg st="4" end="4"/>
                                            </p:txEl>
                                          </p:spTgt>
                                        </p:tgtEl>
                                        <p:attrNameLst>
                                          <p:attrName>style.visibility</p:attrName>
                                        </p:attrNameLst>
                                      </p:cBhvr>
                                      <p:to>
                                        <p:strVal val="visible"/>
                                      </p:to>
                                    </p:set>
                                    <p:animEffect transition="in" filter="fade">
                                      <p:cBhvr>
                                        <p:cTn id="17" dur="2000"/>
                                        <p:tgtEl>
                                          <p:spTgt spid="151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Touching Guidelines</a:t>
            </a:r>
          </a:p>
        </p:txBody>
      </p:sp>
      <p:sp>
        <p:nvSpPr>
          <p:cNvPr id="57347"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tx2"/>
                </a:solidFill>
              </a:rPr>
              <a:t>Never</a:t>
            </a:r>
            <a:r>
              <a:rPr lang="en-US" b="0" smtClean="0">
                <a:solidFill>
                  <a:schemeClr val="bg1"/>
                </a:solidFill>
              </a:rPr>
              <a:t> in isolated settings</a:t>
            </a:r>
          </a:p>
          <a:p>
            <a:pPr eaLnBrk="1" hangingPunct="1"/>
            <a:endParaRPr lang="en-US" b="0" smtClean="0">
              <a:solidFill>
                <a:schemeClr val="bg1"/>
              </a:solidFill>
            </a:endParaRPr>
          </a:p>
          <a:p>
            <a:pPr eaLnBrk="1" hangingPunct="1"/>
            <a:r>
              <a:rPr lang="en-US" smtClean="0">
                <a:solidFill>
                  <a:schemeClr val="tx2"/>
                </a:solidFill>
              </a:rPr>
              <a:t>Never</a:t>
            </a:r>
            <a:r>
              <a:rPr lang="en-US" b="0" smtClean="0">
                <a:solidFill>
                  <a:schemeClr val="bg1"/>
                </a:solidFill>
              </a:rPr>
              <a:t> on personal parts of the body</a:t>
            </a:r>
          </a:p>
          <a:p>
            <a:pPr eaLnBrk="1" hangingPunct="1"/>
            <a:endParaRPr lang="en-US" b="0" smtClean="0">
              <a:solidFill>
                <a:schemeClr val="bg1"/>
              </a:solidFill>
            </a:endParaRPr>
          </a:p>
          <a:p>
            <a:pPr eaLnBrk="1" hangingPunct="1"/>
            <a:r>
              <a:rPr lang="en-US" b="0" smtClean="0">
                <a:solidFill>
                  <a:schemeClr val="bg1"/>
                </a:solidFill>
              </a:rPr>
              <a:t>Only </a:t>
            </a:r>
            <a:r>
              <a:rPr lang="en-US" smtClean="0">
                <a:solidFill>
                  <a:schemeClr val="tx2"/>
                </a:solidFill>
              </a:rPr>
              <a:t>age-appropriate</a:t>
            </a:r>
            <a:r>
              <a:rPr lang="en-US" b="0" smtClean="0">
                <a:solidFill>
                  <a:schemeClr val="bg1"/>
                </a:solidFill>
              </a:rPr>
              <a:t> and based on the needs of the child</a:t>
            </a:r>
          </a:p>
          <a:p>
            <a:pPr eaLnBrk="1" hangingPunct="1">
              <a:buFontTx/>
              <a:buNone/>
            </a:pPr>
            <a:endParaRPr lang="en-US" b="0" smtClean="0">
              <a:solidFill>
                <a:schemeClr val="bg1"/>
              </a:solidFill>
            </a:endParaRPr>
          </a:p>
          <a:p>
            <a:pPr eaLnBrk="1" hangingPunct="1"/>
            <a:r>
              <a:rPr lang="en-US" b="0" smtClean="0">
                <a:solidFill>
                  <a:schemeClr val="bg1"/>
                </a:solidFill>
              </a:rPr>
              <a:t>Avoid the </a:t>
            </a:r>
            <a:r>
              <a:rPr lang="en-US" smtClean="0">
                <a:solidFill>
                  <a:schemeClr val="tx2"/>
                </a:solidFill>
              </a:rPr>
              <a:t>appearance of impropriety</a:t>
            </a:r>
          </a:p>
        </p:txBody>
      </p:sp>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Supervision</a:t>
            </a:r>
          </a:p>
        </p:txBody>
      </p:sp>
      <p:sp>
        <p:nvSpPr>
          <p:cNvPr id="58371" name="Rectangle 3"/>
          <p:cNvSpPr>
            <a:spLocks noGrp="1" noChangeArrowheads="1"/>
          </p:cNvSpPr>
          <p:nvPr>
            <p:ph type="body" idx="1"/>
          </p:nvPr>
        </p:nvSpPr>
        <p:spPr>
          <a:xfrm>
            <a:off x="228600" y="1371600"/>
            <a:ext cx="7848600" cy="5181600"/>
          </a:xfrm>
        </p:spPr>
        <p:txBody>
          <a:bodyPr/>
          <a:lstStyle/>
          <a:p>
            <a:pPr eaLnBrk="1" hangingPunct="1"/>
            <a:r>
              <a:rPr lang="en-US" smtClean="0">
                <a:solidFill>
                  <a:schemeClr val="bg1"/>
                </a:solidFill>
              </a:rPr>
              <a:t>Principle of Supervision:</a:t>
            </a:r>
          </a:p>
          <a:p>
            <a:pPr eaLnBrk="1" hangingPunct="1">
              <a:buFontTx/>
              <a:buNone/>
            </a:pPr>
            <a:endParaRPr lang="en-US" smtClean="0">
              <a:solidFill>
                <a:schemeClr val="bg1"/>
              </a:solidFill>
            </a:endParaRPr>
          </a:p>
          <a:p>
            <a:pPr eaLnBrk="1" hangingPunct="1">
              <a:buFontTx/>
              <a:buNone/>
            </a:pPr>
            <a:r>
              <a:rPr lang="en-US" smtClean="0">
                <a:solidFill>
                  <a:schemeClr val="bg1"/>
                </a:solidFill>
              </a:rPr>
              <a:t>	As risk increases, supervision should also increase.</a:t>
            </a:r>
          </a:p>
          <a:p>
            <a:pPr eaLnBrk="1" hangingPunct="1">
              <a:buFontTx/>
              <a:buNone/>
            </a:pPr>
            <a:r>
              <a:rPr lang="en-US" sz="3300" smtClean="0"/>
              <a:t>					</a:t>
            </a:r>
          </a:p>
          <a:p>
            <a:pPr eaLnBrk="1" hangingPunct="1">
              <a:buFontTx/>
              <a:buNone/>
            </a:pPr>
            <a:r>
              <a:rPr lang="en-US" sz="3300" smtClean="0"/>
              <a:t>				</a:t>
            </a:r>
            <a:r>
              <a:rPr lang="en-US" sz="2600" b="0" smtClean="0">
                <a:solidFill>
                  <a:schemeClr val="tx2"/>
                </a:solidFill>
              </a:rPr>
              <a:t>-Source: </a:t>
            </a:r>
            <a:r>
              <a:rPr lang="en-US" sz="2600" b="0" i="1" smtClean="0">
                <a:solidFill>
                  <a:schemeClr val="tx2"/>
                </a:solidFill>
              </a:rPr>
              <a:t>Dr. James Cobble</a:t>
            </a:r>
            <a:endParaRPr lang="en-US" sz="2600" b="0" smtClean="0">
              <a:solidFill>
                <a:schemeClr val="tx2"/>
              </a:solidFill>
            </a:endParaRPr>
          </a:p>
          <a:p>
            <a:pPr lvl="1" eaLnBrk="1" hangingPunct="1">
              <a:spcBef>
                <a:spcPct val="40000"/>
              </a:spcBef>
              <a:buFontTx/>
              <a:buNone/>
            </a:pPr>
            <a:endParaRPr lang="en-US" sz="2400" b="0" smtClean="0">
              <a:solidFill>
                <a:schemeClr val="tx2"/>
              </a:solidFill>
            </a:endParaRPr>
          </a:p>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Supervision</a:t>
            </a:r>
          </a:p>
        </p:txBody>
      </p:sp>
      <p:sp>
        <p:nvSpPr>
          <p:cNvPr id="59395" name="Rectangle 3"/>
          <p:cNvSpPr>
            <a:spLocks noGrp="1" noChangeArrowheads="1"/>
          </p:cNvSpPr>
          <p:nvPr>
            <p:ph type="body" idx="1"/>
          </p:nvPr>
        </p:nvSpPr>
        <p:spPr/>
        <p:txBody>
          <a:bodyPr/>
          <a:lstStyle/>
          <a:p>
            <a:pPr eaLnBrk="1" hangingPunct="1"/>
            <a:r>
              <a:rPr lang="en-US" smtClean="0">
                <a:solidFill>
                  <a:schemeClr val="bg1"/>
                </a:solidFill>
              </a:rPr>
              <a:t>Risk increases when …</a:t>
            </a:r>
          </a:p>
          <a:p>
            <a:pPr eaLnBrk="1" hangingPunct="1">
              <a:buFontTx/>
              <a:buNone/>
            </a:pPr>
            <a:endParaRPr lang="en-US" sz="2000" smtClean="0">
              <a:solidFill>
                <a:schemeClr val="bg1"/>
              </a:solidFill>
            </a:endParaRPr>
          </a:p>
          <a:p>
            <a:pPr lvl="1" eaLnBrk="1" hangingPunct="1"/>
            <a:r>
              <a:rPr lang="en-US" smtClean="0">
                <a:solidFill>
                  <a:schemeClr val="bg1"/>
                </a:solidFill>
              </a:rPr>
              <a:t> </a:t>
            </a:r>
            <a:r>
              <a:rPr lang="en-US" u="sng" smtClean="0">
                <a:solidFill>
                  <a:schemeClr val="tx2"/>
                </a:solidFill>
              </a:rPr>
              <a:t>isolation</a:t>
            </a:r>
            <a:r>
              <a:rPr lang="en-US" smtClean="0">
                <a:solidFill>
                  <a:schemeClr val="bg1"/>
                </a:solidFill>
              </a:rPr>
              <a:t> increases</a:t>
            </a:r>
          </a:p>
          <a:p>
            <a:pPr lvl="1" eaLnBrk="1" hangingPunct="1"/>
            <a:r>
              <a:rPr lang="en-US" smtClean="0">
                <a:solidFill>
                  <a:schemeClr val="bg1"/>
                </a:solidFill>
              </a:rPr>
              <a:t> </a:t>
            </a:r>
            <a:r>
              <a:rPr lang="en-US" u="sng" smtClean="0">
                <a:solidFill>
                  <a:schemeClr val="tx2"/>
                </a:solidFill>
              </a:rPr>
              <a:t>frequency</a:t>
            </a:r>
            <a:r>
              <a:rPr lang="en-US" smtClean="0">
                <a:solidFill>
                  <a:schemeClr val="bg1"/>
                </a:solidFill>
              </a:rPr>
              <a:t> of contact increases</a:t>
            </a:r>
          </a:p>
          <a:p>
            <a:pPr lvl="1" eaLnBrk="1" hangingPunct="1"/>
            <a:r>
              <a:rPr lang="en-US" smtClean="0">
                <a:solidFill>
                  <a:schemeClr val="bg1"/>
                </a:solidFill>
              </a:rPr>
              <a:t> </a:t>
            </a:r>
            <a:r>
              <a:rPr lang="en-US" u="sng" smtClean="0">
                <a:solidFill>
                  <a:schemeClr val="tx2"/>
                </a:solidFill>
              </a:rPr>
              <a:t>accountability</a:t>
            </a:r>
            <a:r>
              <a:rPr lang="en-US" smtClean="0">
                <a:solidFill>
                  <a:schemeClr val="bg1"/>
                </a:solidFill>
              </a:rPr>
              <a:t> decreases</a:t>
            </a:r>
          </a:p>
          <a:p>
            <a:pPr lvl="1" eaLnBrk="1" hangingPunct="1"/>
            <a:r>
              <a:rPr lang="en-US" smtClean="0">
                <a:solidFill>
                  <a:schemeClr val="bg1"/>
                </a:solidFill>
              </a:rPr>
              <a:t> </a:t>
            </a:r>
            <a:r>
              <a:rPr lang="en-US" u="sng" smtClean="0">
                <a:solidFill>
                  <a:schemeClr val="tx2"/>
                </a:solidFill>
              </a:rPr>
              <a:t>power and control</a:t>
            </a:r>
            <a:r>
              <a:rPr lang="en-US" smtClean="0">
                <a:solidFill>
                  <a:schemeClr val="bg1"/>
                </a:solidFill>
              </a:rPr>
              <a:t> increase</a:t>
            </a:r>
          </a:p>
          <a:p>
            <a:pPr lvl="1" eaLnBrk="1" hangingPunct="1"/>
            <a:r>
              <a:rPr lang="en-US" smtClean="0">
                <a:solidFill>
                  <a:schemeClr val="bg1"/>
                </a:solidFill>
              </a:rPr>
              <a:t> </a:t>
            </a:r>
            <a:r>
              <a:rPr lang="en-US" u="sng" smtClean="0">
                <a:solidFill>
                  <a:schemeClr val="tx2"/>
                </a:solidFill>
              </a:rPr>
              <a:t>special activities</a:t>
            </a:r>
            <a:r>
              <a:rPr lang="en-US" smtClean="0">
                <a:solidFill>
                  <a:schemeClr val="bg1"/>
                </a:solidFill>
              </a:rPr>
              <a:t> provide</a:t>
            </a:r>
          </a:p>
          <a:p>
            <a:pPr lvl="1" eaLnBrk="1" hangingPunct="1"/>
            <a:r>
              <a:rPr lang="en-US" smtClean="0">
                <a:solidFill>
                  <a:schemeClr val="bg1"/>
                </a:solidFill>
              </a:rPr>
              <a:t> </a:t>
            </a:r>
            <a:r>
              <a:rPr lang="en-US" smtClean="0">
                <a:solidFill>
                  <a:schemeClr val="tx2"/>
                </a:solidFill>
              </a:rPr>
              <a:t>opportunities</a:t>
            </a:r>
          </a:p>
          <a:p>
            <a:pPr lvl="1" eaLnBrk="1" hangingPunct="1">
              <a:buFontTx/>
              <a:buNone/>
            </a:pPr>
            <a:endParaRPr lang="en-US" smtClean="0">
              <a:solidFill>
                <a:schemeClr val="tx2"/>
              </a:solidFill>
            </a:endParaRPr>
          </a:p>
          <a:p>
            <a:pPr lvl="1" eaLnBrk="1" hangingPunct="1">
              <a:buFontTx/>
              <a:buNone/>
            </a:pPr>
            <a:r>
              <a:rPr lang="en-US" smtClean="0">
                <a:solidFill>
                  <a:schemeClr val="bg2"/>
                </a:solidFill>
              </a:rPr>
              <a:t>		</a:t>
            </a:r>
            <a:r>
              <a:rPr lang="en-US" smtClean="0">
                <a:solidFill>
                  <a:schemeClr val="tx2"/>
                </a:solidFill>
              </a:rPr>
              <a:t>	  </a:t>
            </a:r>
            <a:r>
              <a:rPr lang="en-US" b="0" smtClean="0">
                <a:solidFill>
                  <a:schemeClr val="tx2"/>
                </a:solidFill>
              </a:rPr>
              <a:t>-Source: </a:t>
            </a:r>
            <a:r>
              <a:rPr lang="en-US" b="0" i="1" smtClean="0">
                <a:solidFill>
                  <a:schemeClr val="tx2"/>
                </a:solidFill>
              </a:rPr>
              <a:t>Dr. James Cobble</a:t>
            </a:r>
            <a:endParaRPr lang="en-US" b="0" smtClean="0">
              <a:solidFill>
                <a:schemeClr val="tx2"/>
              </a:solidFill>
            </a:endParaRPr>
          </a:p>
          <a:p>
            <a:pPr eaLnBrk="1" hangingPunct="1"/>
            <a:endParaRPr lang="en-US" b="0" smtClean="0">
              <a:solidFill>
                <a:schemeClr val="tx2"/>
              </a:solidFill>
            </a:endParaRPr>
          </a:p>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0" y="2590800"/>
            <a:ext cx="9144000" cy="781050"/>
          </a:xfrm>
        </p:spPr>
        <p:txBody>
          <a:bodyPr/>
          <a:lstStyle/>
          <a:p>
            <a:pPr eaLnBrk="1" hangingPunct="1">
              <a:defRPr/>
            </a:pPr>
            <a:r>
              <a:rPr lang="en-US" smtClean="0">
                <a:effectLst>
                  <a:outerShdw blurRad="38100" dist="38100" dir="2700000" algn="tl">
                    <a:srgbClr val="000000"/>
                  </a:outerShdw>
                </a:effectLst>
              </a:rPr>
              <a:t>Reporting Obligations</a:t>
            </a:r>
          </a:p>
        </p:txBody>
      </p:sp>
      <p:sp>
        <p:nvSpPr>
          <p:cNvPr id="60419" name="Rectangle 3"/>
          <p:cNvSpPr>
            <a:spLocks noGrp="1" noChangeArrowheads="1"/>
          </p:cNvSpPr>
          <p:nvPr>
            <p:ph type="subTitle" idx="1"/>
          </p:nvPr>
        </p:nvSpPr>
        <p:spPr>
          <a:xfrm>
            <a:off x="0" y="3429000"/>
            <a:ext cx="9144000" cy="1136650"/>
          </a:xfrm>
        </p:spPr>
        <p:txBody>
          <a:bodyPr/>
          <a:lstStyle/>
          <a:p>
            <a:pPr eaLnBrk="1" hangingPunct="1"/>
            <a:r>
              <a:rPr lang="en-US" b="0" i="1" smtClean="0">
                <a:solidFill>
                  <a:schemeClr val="bg1"/>
                </a:solidFill>
              </a:rPr>
              <a:t>What to do…</a:t>
            </a:r>
          </a:p>
        </p:txBody>
      </p:sp>
      <p:pic>
        <p:nvPicPr>
          <p:cNvPr id="60420" name="Picture 4"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000" smtClean="0"/>
              <a:t>Did you know Priests have a duty…</a:t>
            </a:r>
          </a:p>
        </p:txBody>
      </p:sp>
      <p:sp>
        <p:nvSpPr>
          <p:cNvPr id="73731" name="Rectangle 3"/>
          <p:cNvSpPr>
            <a:spLocks noGrp="1" noChangeArrowheads="1"/>
          </p:cNvSpPr>
          <p:nvPr>
            <p:ph type="body" idx="1"/>
          </p:nvPr>
        </p:nvSpPr>
        <p:spPr>
          <a:xfrm>
            <a:off x="228600" y="990600"/>
            <a:ext cx="7924800" cy="5562600"/>
          </a:xfrm>
        </p:spPr>
        <p:txBody>
          <a:bodyPr/>
          <a:lstStyle/>
          <a:p>
            <a:pPr eaLnBrk="1" hangingPunct="1"/>
            <a:r>
              <a:rPr lang="en-US" smtClean="0">
                <a:solidFill>
                  <a:schemeClr val="bg1"/>
                </a:solidFill>
              </a:rPr>
              <a:t>To report child abuse or neglect - According to the Ohio Revised Code (ORC) Section 2151.421</a:t>
            </a:r>
          </a:p>
          <a:p>
            <a:pPr eaLnBrk="1" hangingPunct="1">
              <a:buFontTx/>
              <a:buNone/>
            </a:pPr>
            <a:endParaRPr lang="en-US" smtClean="0">
              <a:solidFill>
                <a:schemeClr val="bg1"/>
              </a:solidFill>
            </a:endParaRPr>
          </a:p>
          <a:p>
            <a:pPr eaLnBrk="1" hangingPunct="1"/>
            <a:r>
              <a:rPr lang="en-US" smtClean="0">
                <a:solidFill>
                  <a:schemeClr val="bg1"/>
                </a:solidFill>
              </a:rPr>
              <a:t>(b) Division (A)(1)(a) of this section applies to any person who is…a person rendering spiritual treatment through prayer in accordance with the tenets of a well-recognized religion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5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37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calcmode="lin" valueType="num">
                                      <p:cBhvr>
                                        <p:cTn id="13" dur="500" fill="hold"/>
                                        <p:tgtEl>
                                          <p:spTgt spid="7373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373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Ohio Senate Bill 100 states…</a:t>
            </a:r>
          </a:p>
        </p:txBody>
      </p:sp>
      <p:sp>
        <p:nvSpPr>
          <p:cNvPr id="62467" name="Rectangle 3"/>
          <p:cNvSpPr>
            <a:spLocks noGrp="1" noChangeArrowheads="1"/>
          </p:cNvSpPr>
          <p:nvPr>
            <p:ph type="body" idx="1"/>
          </p:nvPr>
        </p:nvSpPr>
        <p:spPr>
          <a:xfrm>
            <a:off x="228600" y="1143000"/>
            <a:ext cx="7543800" cy="5486400"/>
          </a:xfrm>
        </p:spPr>
        <p:txBody>
          <a:bodyPr/>
          <a:lstStyle/>
          <a:p>
            <a:pPr algn="ctr" eaLnBrk="1" hangingPunct="1">
              <a:buFontTx/>
              <a:buNone/>
            </a:pPr>
            <a:r>
              <a:rPr lang="en-US" smtClean="0">
                <a:solidFill>
                  <a:schemeClr val="bg1"/>
                </a:solidFill>
              </a:rPr>
              <a:t>…a member of the clergy, rabbi, priest, minister, or any person or layperson acting as a leader, official, delegate, or other designated function on behalf of any church, religious society, or faith </a:t>
            </a:r>
            <a:r>
              <a:rPr lang="en-US" u="sng" smtClean="0">
                <a:solidFill>
                  <a:schemeClr val="tx2"/>
                </a:solidFill>
              </a:rPr>
              <a:t>is required to report</a:t>
            </a:r>
            <a:r>
              <a:rPr lang="en-US" smtClean="0">
                <a:solidFill>
                  <a:schemeClr val="bg1"/>
                </a:solidFill>
              </a:rPr>
              <a:t> the abuse </a:t>
            </a:r>
          </a:p>
          <a:p>
            <a:pPr algn="ctr" eaLnBrk="1" hangingPunct="1">
              <a:buFontTx/>
              <a:buNone/>
            </a:pPr>
            <a:r>
              <a:rPr lang="en-US" smtClean="0">
                <a:solidFill>
                  <a:schemeClr val="bg1"/>
                </a:solidFill>
              </a:rPr>
              <a:t>or neglect of a child…</a:t>
            </a:r>
          </a:p>
        </p:txBody>
      </p:sp>
    </p:spTree>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Reporting Obligations	</a:t>
            </a:r>
          </a:p>
        </p:txBody>
      </p:sp>
      <p:sp>
        <p:nvSpPr>
          <p:cNvPr id="63491" name="Rectangle 3"/>
          <p:cNvSpPr>
            <a:spLocks noGrp="1" noChangeArrowheads="1"/>
          </p:cNvSpPr>
          <p:nvPr>
            <p:ph type="body" idx="1"/>
          </p:nvPr>
        </p:nvSpPr>
        <p:spPr>
          <a:xfrm>
            <a:off x="228600" y="1066800"/>
            <a:ext cx="7848600" cy="5486400"/>
          </a:xfrm>
        </p:spPr>
        <p:txBody>
          <a:bodyPr/>
          <a:lstStyle/>
          <a:p>
            <a:pPr marL="609600" indent="-609600" eaLnBrk="1" hangingPunct="1">
              <a:buFontTx/>
              <a:buNone/>
            </a:pPr>
            <a:r>
              <a:rPr lang="en-US" smtClean="0">
                <a:solidFill>
                  <a:schemeClr val="bg1"/>
                </a:solidFill>
              </a:rPr>
              <a:t>4 Questions for the Church to Ask:</a:t>
            </a:r>
          </a:p>
          <a:p>
            <a:pPr marL="609600" indent="-609600" eaLnBrk="1" hangingPunct="1"/>
            <a:endParaRPr lang="en-US" sz="1600" b="0" smtClean="0">
              <a:solidFill>
                <a:schemeClr val="bg1"/>
              </a:solidFill>
            </a:endParaRPr>
          </a:p>
          <a:p>
            <a:pPr marL="990600" lvl="1" indent="-533400" eaLnBrk="1" hangingPunct="1">
              <a:buFontTx/>
              <a:buAutoNum type="arabicPeriod"/>
            </a:pPr>
            <a:r>
              <a:rPr lang="en-US" sz="3200" b="0" smtClean="0">
                <a:solidFill>
                  <a:schemeClr val="bg1"/>
                </a:solidFill>
              </a:rPr>
              <a:t> What is “child abuse”?</a:t>
            </a:r>
          </a:p>
          <a:p>
            <a:pPr marL="990600" lvl="1" indent="-533400" eaLnBrk="1" hangingPunct="1">
              <a:buFontTx/>
              <a:buAutoNum type="arabicPeriod"/>
            </a:pPr>
            <a:endParaRPr lang="en-US" sz="1000" b="0" smtClean="0">
              <a:solidFill>
                <a:schemeClr val="bg1"/>
              </a:solidFill>
            </a:endParaRPr>
          </a:p>
          <a:p>
            <a:pPr marL="990600" lvl="1" indent="-533400" eaLnBrk="1" hangingPunct="1">
              <a:buFontTx/>
              <a:buAutoNum type="arabicPeriod"/>
            </a:pPr>
            <a:r>
              <a:rPr lang="en-US" sz="3200" b="0" smtClean="0">
                <a:solidFill>
                  <a:schemeClr val="bg1"/>
                </a:solidFill>
              </a:rPr>
              <a:t> Who are mandatory reporters?</a:t>
            </a:r>
          </a:p>
          <a:p>
            <a:pPr marL="990600" lvl="1" indent="-533400" eaLnBrk="1" hangingPunct="1">
              <a:buFontTx/>
              <a:buAutoNum type="arabicPeriod"/>
            </a:pPr>
            <a:endParaRPr lang="en-US" sz="1000" b="0" smtClean="0">
              <a:solidFill>
                <a:schemeClr val="bg1"/>
              </a:solidFill>
            </a:endParaRPr>
          </a:p>
          <a:p>
            <a:pPr marL="990600" lvl="1" indent="-533400" eaLnBrk="1" hangingPunct="1">
              <a:buFontTx/>
              <a:buAutoNum type="arabicPeriod"/>
            </a:pPr>
            <a:r>
              <a:rPr lang="en-US" sz="3200" b="0" smtClean="0">
                <a:solidFill>
                  <a:schemeClr val="bg1"/>
                </a:solidFill>
              </a:rPr>
              <a:t> What if abuse is discovered in conversation protected by clergy- penitent privilege?</a:t>
            </a:r>
          </a:p>
          <a:p>
            <a:pPr marL="990600" lvl="1" indent="-533400" eaLnBrk="1" hangingPunct="1">
              <a:buFontTx/>
              <a:buAutoNum type="arabicPeriod"/>
            </a:pPr>
            <a:endParaRPr lang="en-US" sz="1000" b="0" smtClean="0">
              <a:solidFill>
                <a:schemeClr val="bg1"/>
              </a:solidFill>
            </a:endParaRPr>
          </a:p>
          <a:p>
            <a:pPr marL="990600" lvl="1" indent="-533400" eaLnBrk="1" hangingPunct="1">
              <a:buFontTx/>
              <a:buAutoNum type="arabicPeriod"/>
            </a:pPr>
            <a:r>
              <a:rPr lang="en-US" sz="3200" b="0" smtClean="0">
                <a:solidFill>
                  <a:schemeClr val="bg1"/>
                </a:solidFill>
              </a:rPr>
              <a:t> How do you report abuse?</a:t>
            </a:r>
          </a:p>
          <a:p>
            <a:pPr marL="609600" indent="-609600" eaLnBrk="1" hangingPunct="1"/>
            <a:endParaRPr lang="en-US" b="0"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smtClean="0"/>
              <a:t>You’ll Leave Today with a Plan…</a:t>
            </a:r>
          </a:p>
        </p:txBody>
      </p:sp>
      <p:sp>
        <p:nvSpPr>
          <p:cNvPr id="43011" name="Rectangle 3"/>
          <p:cNvSpPr>
            <a:spLocks noGrp="1" noChangeArrowheads="1"/>
          </p:cNvSpPr>
          <p:nvPr>
            <p:ph type="body" idx="1"/>
          </p:nvPr>
        </p:nvSpPr>
        <p:spPr>
          <a:xfrm>
            <a:off x="304800" y="1066800"/>
            <a:ext cx="7848600" cy="5486400"/>
          </a:xfrm>
        </p:spPr>
        <p:txBody>
          <a:bodyPr/>
          <a:lstStyle/>
          <a:p>
            <a:pPr eaLnBrk="1" hangingPunct="1"/>
            <a:r>
              <a:rPr lang="en-US" sz="2800" smtClean="0">
                <a:solidFill>
                  <a:schemeClr val="bg1"/>
                </a:solidFill>
              </a:rPr>
              <a:t>To make your church a safe place for children</a:t>
            </a:r>
          </a:p>
          <a:p>
            <a:pPr eaLnBrk="1" hangingPunct="1">
              <a:buFontTx/>
              <a:buNone/>
            </a:pPr>
            <a:endParaRPr lang="en-US" sz="1200" smtClean="0">
              <a:solidFill>
                <a:schemeClr val="bg1"/>
              </a:solidFill>
            </a:endParaRPr>
          </a:p>
          <a:p>
            <a:pPr eaLnBrk="1" hangingPunct="1"/>
            <a:r>
              <a:rPr lang="en-US" sz="2800" smtClean="0">
                <a:solidFill>
                  <a:schemeClr val="bg1"/>
                </a:solidFill>
              </a:rPr>
              <a:t>To lower your church’s legal risk by establishing a program that meets the test of “reasonable care”</a:t>
            </a:r>
          </a:p>
          <a:p>
            <a:pPr eaLnBrk="1" hangingPunct="1">
              <a:buFontTx/>
              <a:buNone/>
            </a:pPr>
            <a:endParaRPr lang="en-US" sz="1200" smtClean="0">
              <a:solidFill>
                <a:schemeClr val="bg1"/>
              </a:solidFill>
            </a:endParaRPr>
          </a:p>
          <a:p>
            <a:pPr eaLnBrk="1" hangingPunct="1"/>
            <a:r>
              <a:rPr lang="en-US" sz="2800" smtClean="0">
                <a:solidFill>
                  <a:schemeClr val="bg1"/>
                </a:solidFill>
              </a:rPr>
              <a:t>To protect the workers of your church from false allegations of abuse</a:t>
            </a:r>
            <a:endParaRPr lang="en-US" sz="1200" smtClean="0">
              <a:solidFill>
                <a:schemeClr val="bg1"/>
              </a:solidFill>
            </a:endParaRPr>
          </a:p>
          <a:p>
            <a:pPr eaLnBrk="1" hangingPunct="1">
              <a:buFontTx/>
              <a:buNone/>
            </a:pPr>
            <a:endParaRPr lang="en-US" sz="1200" smtClean="0">
              <a:solidFill>
                <a:schemeClr val="bg1"/>
              </a:solidFill>
            </a:endParaRPr>
          </a:p>
          <a:p>
            <a:pPr eaLnBrk="1" hangingPunct="1"/>
            <a:r>
              <a:rPr lang="en-US" sz="2800" smtClean="0">
                <a:solidFill>
                  <a:schemeClr val="bg1"/>
                </a:solidFill>
              </a:rPr>
              <a:t>To design a program that meets the above goals while maintaining the integrity of church programs and staffing needs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 calcmode="lin" valueType="num">
                                      <p:cBhvr additive="base">
                                        <p:cTn id="19"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6" end="6"/>
                                            </p:txEl>
                                          </p:spTgt>
                                        </p:tgtEl>
                                        <p:attrNameLst>
                                          <p:attrName>style.visibility</p:attrName>
                                        </p:attrNameLst>
                                      </p:cBhvr>
                                      <p:to>
                                        <p:strVal val="visible"/>
                                      </p:to>
                                    </p:set>
                                    <p:anim calcmode="lin" valueType="num">
                                      <p:cBhvr additive="base">
                                        <p:cTn id="25" dur="500" fill="hold"/>
                                        <p:tgtEl>
                                          <p:spTgt spid="4301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Reporting Obligations</a:t>
            </a:r>
          </a:p>
        </p:txBody>
      </p:sp>
      <p:sp>
        <p:nvSpPr>
          <p:cNvPr id="64515" name="Rectangle 3"/>
          <p:cNvSpPr>
            <a:spLocks noGrp="1" noChangeArrowheads="1"/>
          </p:cNvSpPr>
          <p:nvPr>
            <p:ph type="body" idx="1"/>
          </p:nvPr>
        </p:nvSpPr>
        <p:spPr>
          <a:xfrm>
            <a:off x="228600" y="838200"/>
            <a:ext cx="7848600" cy="5715000"/>
          </a:xfrm>
        </p:spPr>
        <p:txBody>
          <a:bodyPr/>
          <a:lstStyle/>
          <a:p>
            <a:pPr eaLnBrk="1" hangingPunct="1">
              <a:lnSpc>
                <a:spcPct val="150000"/>
              </a:lnSpc>
            </a:pPr>
            <a:r>
              <a:rPr lang="en-US" sz="3300" smtClean="0">
                <a:solidFill>
                  <a:schemeClr val="bg1"/>
                </a:solidFill>
              </a:rPr>
              <a:t>What is “child abuse”?</a:t>
            </a:r>
          </a:p>
          <a:p>
            <a:pPr lvl="1" eaLnBrk="1" hangingPunct="1">
              <a:lnSpc>
                <a:spcPct val="150000"/>
              </a:lnSpc>
              <a:buSzPct val="70000"/>
              <a:buFontTx/>
              <a:buChar char="•"/>
            </a:pPr>
            <a:r>
              <a:rPr lang="en-US" sz="3200" b="0" smtClean="0">
                <a:solidFill>
                  <a:schemeClr val="bg1"/>
                </a:solidFill>
              </a:rPr>
              <a:t>Defined by state statute</a:t>
            </a:r>
          </a:p>
          <a:p>
            <a:pPr lvl="1" eaLnBrk="1" hangingPunct="1">
              <a:buSzPct val="80000"/>
              <a:buFontTx/>
              <a:buChar char="•"/>
            </a:pPr>
            <a:r>
              <a:rPr lang="en-US" sz="3200" b="0" smtClean="0">
                <a:solidFill>
                  <a:schemeClr val="bg1"/>
                </a:solidFill>
              </a:rPr>
              <a:t>Typically includes physical abuse, emotional abuse, sexual abuse, and neglect</a:t>
            </a:r>
          </a:p>
          <a:p>
            <a:pPr lvl="1" eaLnBrk="1" hangingPunct="1">
              <a:buSzPct val="80000"/>
              <a:buFontTx/>
              <a:buChar char="•"/>
            </a:pPr>
            <a:r>
              <a:rPr lang="en-US" sz="3200" b="0" smtClean="0">
                <a:solidFill>
                  <a:schemeClr val="bg1"/>
                </a:solidFill>
              </a:rPr>
              <a:t>Sexual abuse usually includes both touching and non-touching behaviors (exhibitionism, allowing minor to view sexual acts or pornography)</a:t>
            </a:r>
            <a:endParaRPr lang="en-US" b="0"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Reporting Obligations	</a:t>
            </a:r>
          </a:p>
        </p:txBody>
      </p:sp>
      <p:sp>
        <p:nvSpPr>
          <p:cNvPr id="159747" name="Rectangle 3"/>
          <p:cNvSpPr>
            <a:spLocks noGrp="1" noChangeArrowheads="1"/>
          </p:cNvSpPr>
          <p:nvPr>
            <p:ph type="body" idx="1"/>
          </p:nvPr>
        </p:nvSpPr>
        <p:spPr>
          <a:xfrm>
            <a:off x="228600" y="990600"/>
            <a:ext cx="7848600" cy="5562600"/>
          </a:xfrm>
        </p:spPr>
        <p:txBody>
          <a:bodyPr/>
          <a:lstStyle/>
          <a:p>
            <a:pPr eaLnBrk="1" hangingPunct="1"/>
            <a:r>
              <a:rPr lang="en-US" sz="3300" smtClean="0">
                <a:solidFill>
                  <a:schemeClr val="bg1"/>
                </a:solidFill>
              </a:rPr>
              <a:t>Who are “mandatory reporters”?</a:t>
            </a:r>
          </a:p>
          <a:p>
            <a:pPr eaLnBrk="1" hangingPunct="1"/>
            <a:endParaRPr lang="en-US" sz="1400" smtClean="0">
              <a:solidFill>
                <a:schemeClr val="bg1"/>
              </a:solidFill>
            </a:endParaRPr>
          </a:p>
          <a:p>
            <a:pPr lvl="1" eaLnBrk="1" hangingPunct="1">
              <a:buSzPct val="80000"/>
              <a:buFontTx/>
              <a:buChar char="•"/>
            </a:pPr>
            <a:r>
              <a:rPr lang="en-US" sz="3200" b="0" smtClean="0">
                <a:solidFill>
                  <a:schemeClr val="bg1"/>
                </a:solidFill>
              </a:rPr>
              <a:t>Defined by state statute</a:t>
            </a:r>
          </a:p>
          <a:p>
            <a:pPr lvl="1" eaLnBrk="1" hangingPunct="1">
              <a:buSzPct val="80000"/>
              <a:buFontTx/>
              <a:buChar char="•"/>
            </a:pPr>
            <a:endParaRPr lang="en-US" sz="1000" b="0" smtClean="0">
              <a:solidFill>
                <a:schemeClr val="bg1"/>
              </a:solidFill>
            </a:endParaRPr>
          </a:p>
          <a:p>
            <a:pPr lvl="1" eaLnBrk="1" hangingPunct="1">
              <a:buSzPct val="80000"/>
              <a:buFontTx/>
              <a:buChar char="•"/>
            </a:pPr>
            <a:r>
              <a:rPr lang="en-US" sz="3200" b="0" smtClean="0">
                <a:solidFill>
                  <a:schemeClr val="bg1"/>
                </a:solidFill>
              </a:rPr>
              <a:t>Usually criminal liability if a mandatory reporter fails to report abuse</a:t>
            </a:r>
          </a:p>
          <a:p>
            <a:pPr lvl="1" eaLnBrk="1" hangingPunct="1">
              <a:buSzPct val="80000"/>
              <a:buFontTx/>
              <a:buChar char="•"/>
            </a:pPr>
            <a:endParaRPr lang="en-US" sz="1000" b="0" smtClean="0">
              <a:solidFill>
                <a:schemeClr val="bg1"/>
              </a:solidFill>
            </a:endParaRPr>
          </a:p>
          <a:p>
            <a:pPr lvl="1" eaLnBrk="1" hangingPunct="1">
              <a:buSzPct val="80000"/>
              <a:buFontTx/>
              <a:buChar char="•"/>
            </a:pPr>
            <a:r>
              <a:rPr lang="en-US" sz="3200" b="0" smtClean="0">
                <a:solidFill>
                  <a:schemeClr val="bg1"/>
                </a:solidFill>
              </a:rPr>
              <a:t>Some states allow civil liability if mandatory reporter fails to report abuse</a:t>
            </a:r>
          </a:p>
          <a:p>
            <a:pPr eaLnBrk="1" hangingPunct="1"/>
            <a:endParaRPr lang="en-US" b="0" smtClean="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20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7">
                                            <p:txEl>
                                              <p:pRg st="2" end="2"/>
                                            </p:txEl>
                                          </p:spTgt>
                                        </p:tgtEl>
                                        <p:attrNameLst>
                                          <p:attrName>style.visibility</p:attrName>
                                        </p:attrNameLst>
                                      </p:cBhvr>
                                      <p:to>
                                        <p:strVal val="visible"/>
                                      </p:to>
                                    </p:set>
                                    <p:animEffect transition="in" filter="fade">
                                      <p:cBhvr>
                                        <p:cTn id="12" dur="2000"/>
                                        <p:tgtEl>
                                          <p:spTgt spid="15974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9747">
                                            <p:txEl>
                                              <p:pRg st="4" end="4"/>
                                            </p:txEl>
                                          </p:spTgt>
                                        </p:tgtEl>
                                        <p:attrNameLst>
                                          <p:attrName>style.visibility</p:attrName>
                                        </p:attrNameLst>
                                      </p:cBhvr>
                                      <p:to>
                                        <p:strVal val="visible"/>
                                      </p:to>
                                    </p:set>
                                    <p:animEffect transition="in" filter="fade">
                                      <p:cBhvr>
                                        <p:cTn id="15" dur="2000"/>
                                        <p:tgtEl>
                                          <p:spTgt spid="15974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9747">
                                            <p:txEl>
                                              <p:pRg st="6" end="6"/>
                                            </p:txEl>
                                          </p:spTgt>
                                        </p:tgtEl>
                                        <p:attrNameLst>
                                          <p:attrName>style.visibility</p:attrName>
                                        </p:attrNameLst>
                                      </p:cBhvr>
                                      <p:to>
                                        <p:strVal val="visible"/>
                                      </p:to>
                                    </p:set>
                                    <p:animEffect transition="in" filter="fade">
                                      <p:cBhvr>
                                        <p:cTn id="18" dur="2000"/>
                                        <p:tgtEl>
                                          <p:spTgt spid="159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Reporting Obligations	</a:t>
            </a:r>
          </a:p>
        </p:txBody>
      </p:sp>
      <p:sp>
        <p:nvSpPr>
          <p:cNvPr id="160771" name="Rectangle 3"/>
          <p:cNvSpPr>
            <a:spLocks noGrp="1" noChangeArrowheads="1"/>
          </p:cNvSpPr>
          <p:nvPr>
            <p:ph type="body" idx="1"/>
          </p:nvPr>
        </p:nvSpPr>
        <p:spPr>
          <a:xfrm>
            <a:off x="228600" y="914400"/>
            <a:ext cx="7924800" cy="5638800"/>
          </a:xfrm>
        </p:spPr>
        <p:txBody>
          <a:bodyPr/>
          <a:lstStyle/>
          <a:p>
            <a:pPr eaLnBrk="1" hangingPunct="1"/>
            <a:r>
              <a:rPr lang="en-US" smtClean="0">
                <a:solidFill>
                  <a:schemeClr val="bg1"/>
                </a:solidFill>
              </a:rPr>
              <a:t>What if abuse is discovered in conversation protected by clergy-penitent privilege?</a:t>
            </a:r>
          </a:p>
          <a:p>
            <a:pPr eaLnBrk="1" hangingPunct="1"/>
            <a:endParaRPr lang="en-US" sz="1600" smtClean="0">
              <a:solidFill>
                <a:schemeClr val="bg1"/>
              </a:solidFill>
            </a:endParaRPr>
          </a:p>
          <a:p>
            <a:pPr lvl="1" eaLnBrk="1" hangingPunct="1">
              <a:buSzPct val="80000"/>
              <a:buFontTx/>
              <a:buChar char="•"/>
            </a:pPr>
            <a:r>
              <a:rPr lang="en-US" sz="3200" b="0" smtClean="0">
                <a:solidFill>
                  <a:schemeClr val="bg1"/>
                </a:solidFill>
              </a:rPr>
              <a:t>Governed by state statute</a:t>
            </a:r>
          </a:p>
          <a:p>
            <a:pPr lvl="1" eaLnBrk="1" hangingPunct="1">
              <a:buSzPct val="80000"/>
              <a:buFontTx/>
              <a:buChar char="•"/>
            </a:pPr>
            <a:endParaRPr lang="en-US" sz="1000" b="0" smtClean="0">
              <a:solidFill>
                <a:schemeClr val="bg1"/>
              </a:solidFill>
            </a:endParaRPr>
          </a:p>
          <a:p>
            <a:pPr lvl="1" eaLnBrk="1" hangingPunct="1">
              <a:buSzPct val="80000"/>
              <a:buFontTx/>
              <a:buChar char="•"/>
            </a:pPr>
            <a:r>
              <a:rPr lang="en-US" sz="3200" b="0" smtClean="0">
                <a:solidFill>
                  <a:schemeClr val="bg1"/>
                </a:solidFill>
              </a:rPr>
              <a:t>Some states exempt privileged conversations from mandatory reporting statute requirements; others do not</a:t>
            </a:r>
          </a:p>
          <a:p>
            <a:pPr lvl="1" eaLnBrk="1" hangingPunct="1">
              <a:buSzPct val="80000"/>
              <a:buFontTx/>
              <a:buChar char="•"/>
            </a:pPr>
            <a:endParaRPr lang="en-US" sz="1000" b="0" smtClean="0">
              <a:solidFill>
                <a:schemeClr val="bg1"/>
              </a:solidFill>
            </a:endParaRPr>
          </a:p>
          <a:p>
            <a:pPr lvl="1" eaLnBrk="1" hangingPunct="1">
              <a:buSzPct val="80000"/>
              <a:buFontTx/>
              <a:buChar char="•"/>
            </a:pPr>
            <a:r>
              <a:rPr lang="en-US" sz="3200" b="0" smtClean="0">
                <a:solidFill>
                  <a:schemeClr val="bg1"/>
                </a:solidFill>
              </a:rPr>
              <a:t>Consult a local attorney</a:t>
            </a:r>
            <a:endParaRPr lang="en-US" b="0" smtClean="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20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771">
                                            <p:txEl>
                                              <p:pRg st="2" end="2"/>
                                            </p:txEl>
                                          </p:spTgt>
                                        </p:tgtEl>
                                        <p:attrNameLst>
                                          <p:attrName>style.visibility</p:attrName>
                                        </p:attrNameLst>
                                      </p:cBhvr>
                                      <p:to>
                                        <p:strVal val="visible"/>
                                      </p:to>
                                    </p:set>
                                    <p:animEffect transition="in" filter="fade">
                                      <p:cBhvr>
                                        <p:cTn id="12" dur="2000"/>
                                        <p:tgtEl>
                                          <p:spTgt spid="16077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0771">
                                            <p:txEl>
                                              <p:pRg st="4" end="4"/>
                                            </p:txEl>
                                          </p:spTgt>
                                        </p:tgtEl>
                                        <p:attrNameLst>
                                          <p:attrName>style.visibility</p:attrName>
                                        </p:attrNameLst>
                                      </p:cBhvr>
                                      <p:to>
                                        <p:strVal val="visible"/>
                                      </p:to>
                                    </p:set>
                                    <p:animEffect transition="in" filter="fade">
                                      <p:cBhvr>
                                        <p:cTn id="15" dur="2000"/>
                                        <p:tgtEl>
                                          <p:spTgt spid="16077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0771">
                                            <p:txEl>
                                              <p:pRg st="6" end="6"/>
                                            </p:txEl>
                                          </p:spTgt>
                                        </p:tgtEl>
                                        <p:attrNameLst>
                                          <p:attrName>style.visibility</p:attrName>
                                        </p:attrNameLst>
                                      </p:cBhvr>
                                      <p:to>
                                        <p:strVal val="visible"/>
                                      </p:to>
                                    </p:set>
                                    <p:animEffect transition="in" filter="fade">
                                      <p:cBhvr>
                                        <p:cTn id="18" dur="2000"/>
                                        <p:tgtEl>
                                          <p:spTgt spid="160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Reporting Obligations</a:t>
            </a:r>
          </a:p>
        </p:txBody>
      </p:sp>
      <p:sp>
        <p:nvSpPr>
          <p:cNvPr id="67587" name="Rectangle 3"/>
          <p:cNvSpPr>
            <a:spLocks noGrp="1" noChangeArrowheads="1"/>
          </p:cNvSpPr>
          <p:nvPr>
            <p:ph type="body" idx="1"/>
          </p:nvPr>
        </p:nvSpPr>
        <p:spPr>
          <a:xfrm>
            <a:off x="228600" y="914400"/>
            <a:ext cx="7848600" cy="5638800"/>
          </a:xfrm>
        </p:spPr>
        <p:txBody>
          <a:bodyPr/>
          <a:lstStyle/>
          <a:p>
            <a:pPr eaLnBrk="1" hangingPunct="1"/>
            <a:r>
              <a:rPr lang="en-US" sz="3300" smtClean="0">
                <a:solidFill>
                  <a:schemeClr val="bg1"/>
                </a:solidFill>
              </a:rPr>
              <a:t>How do you report abuse?</a:t>
            </a:r>
            <a:endParaRPr lang="en-US" sz="3600" smtClean="0">
              <a:solidFill>
                <a:schemeClr val="bg1"/>
              </a:solidFill>
            </a:endParaRPr>
          </a:p>
          <a:p>
            <a:pPr lvl="1" eaLnBrk="1" hangingPunct="1">
              <a:buSzPct val="80000"/>
              <a:buFontTx/>
              <a:buChar char="•"/>
            </a:pPr>
            <a:r>
              <a:rPr lang="en-US" sz="3200" b="0" smtClean="0">
                <a:solidFill>
                  <a:schemeClr val="bg1"/>
                </a:solidFill>
              </a:rPr>
              <a:t>Varies by state</a:t>
            </a:r>
          </a:p>
          <a:p>
            <a:pPr lvl="1" eaLnBrk="1" hangingPunct="1">
              <a:buSzPct val="80000"/>
              <a:buFontTx/>
              <a:buChar char="•"/>
            </a:pPr>
            <a:endParaRPr lang="en-US" sz="1000" b="0" smtClean="0">
              <a:solidFill>
                <a:schemeClr val="bg1"/>
              </a:solidFill>
            </a:endParaRPr>
          </a:p>
          <a:p>
            <a:pPr lvl="1" eaLnBrk="1" hangingPunct="1">
              <a:buSzPct val="80000"/>
              <a:buFontTx/>
              <a:buChar char="•"/>
            </a:pPr>
            <a:r>
              <a:rPr lang="en-US" sz="3200" b="0" smtClean="0">
                <a:solidFill>
                  <a:schemeClr val="bg1"/>
                </a:solidFill>
              </a:rPr>
              <a:t>Many states have child abuse hotline</a:t>
            </a:r>
          </a:p>
          <a:p>
            <a:pPr lvl="1" eaLnBrk="1" hangingPunct="1">
              <a:buSzPct val="80000"/>
              <a:buFontTx/>
              <a:buChar char="•"/>
            </a:pPr>
            <a:endParaRPr lang="en-US" sz="1000" b="0" smtClean="0">
              <a:solidFill>
                <a:schemeClr val="bg1"/>
              </a:solidFill>
            </a:endParaRPr>
          </a:p>
          <a:p>
            <a:pPr lvl="1" eaLnBrk="1" hangingPunct="1">
              <a:buSzPct val="80000"/>
              <a:buFontTx/>
              <a:buChar char="•"/>
            </a:pPr>
            <a:r>
              <a:rPr lang="en-US" sz="3200" b="0" smtClean="0">
                <a:solidFill>
                  <a:schemeClr val="bg1"/>
                </a:solidFill>
              </a:rPr>
              <a:t>Others direct reports to county child/family social services agency or, in certain instances, local police</a:t>
            </a:r>
          </a:p>
          <a:p>
            <a:pPr lvl="1" eaLnBrk="1" hangingPunct="1">
              <a:buSzPct val="80000"/>
              <a:buFontTx/>
              <a:buChar char="•"/>
            </a:pPr>
            <a:endParaRPr lang="en-US" sz="1000" b="0" smtClean="0">
              <a:solidFill>
                <a:schemeClr val="bg1"/>
              </a:solidFill>
            </a:endParaRPr>
          </a:p>
          <a:p>
            <a:pPr lvl="1" eaLnBrk="1" hangingPunct="1">
              <a:buSzPct val="80000"/>
              <a:buFontTx/>
              <a:buChar char="•"/>
            </a:pPr>
            <a:r>
              <a:rPr lang="en-US" sz="3200" b="0" smtClean="0">
                <a:solidFill>
                  <a:schemeClr val="bg1"/>
                </a:solidFill>
              </a:rPr>
              <a:t>National Child Abuse Hotline:</a:t>
            </a:r>
          </a:p>
          <a:p>
            <a:pPr lvl="1" eaLnBrk="1" hangingPunct="1">
              <a:buSzPct val="80000"/>
              <a:buFontTx/>
              <a:buNone/>
            </a:pPr>
            <a:r>
              <a:rPr lang="en-US" sz="3200" smtClean="0">
                <a:solidFill>
                  <a:schemeClr val="bg1"/>
                </a:solidFill>
              </a:rPr>
              <a:t>	</a:t>
            </a:r>
            <a:r>
              <a:rPr lang="en-US" sz="3200" smtClean="0">
                <a:solidFill>
                  <a:schemeClr val="tx2"/>
                </a:solidFill>
              </a:rPr>
              <a:t>1-800-4-A-CHILD</a:t>
            </a:r>
          </a:p>
          <a:p>
            <a:pPr eaLnBrk="1" hangingPunct="1"/>
            <a:endParaRPr lang="en-US" smtClean="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0" y="2590800"/>
            <a:ext cx="9144000" cy="1371600"/>
          </a:xfrm>
        </p:spPr>
        <p:txBody>
          <a:bodyPr/>
          <a:lstStyle/>
          <a:p>
            <a:pPr eaLnBrk="1" hangingPunct="1">
              <a:defRPr/>
            </a:pPr>
            <a:r>
              <a:rPr lang="en-US" sz="4000" smtClean="0">
                <a:effectLst>
                  <a:outerShdw blurRad="38100" dist="38100" dir="2700000" algn="tl">
                    <a:srgbClr val="000000"/>
                  </a:outerShdw>
                </a:effectLst>
              </a:rPr>
              <a:t>Responding to Allegations</a:t>
            </a:r>
            <a:br>
              <a:rPr lang="en-US" sz="4000" smtClean="0">
                <a:effectLst>
                  <a:outerShdw blurRad="38100" dist="38100" dir="2700000" algn="tl">
                    <a:srgbClr val="000000"/>
                  </a:outerShdw>
                </a:effectLst>
              </a:rPr>
            </a:br>
            <a:r>
              <a:rPr lang="en-US" sz="4000" smtClean="0">
                <a:effectLst>
                  <a:outerShdw blurRad="38100" dist="38100" dir="2700000" algn="tl">
                    <a:srgbClr val="000000"/>
                  </a:outerShdw>
                </a:effectLst>
              </a:rPr>
              <a:t>of Abuse</a:t>
            </a:r>
          </a:p>
        </p:txBody>
      </p:sp>
      <p:pic>
        <p:nvPicPr>
          <p:cNvPr id="68611" name="Picture 4"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
        <p:nvSpPr>
          <p:cNvPr id="68612"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graphicFrame>
        <p:nvGraphicFramePr>
          <p:cNvPr id="141319" name="Object 7"/>
          <p:cNvGraphicFramePr>
            <a:graphicFrameLocks noChangeAspect="1"/>
          </p:cNvGraphicFramePr>
          <p:nvPr>
            <p:ph idx="1"/>
          </p:nvPr>
        </p:nvGraphicFramePr>
        <p:xfrm>
          <a:off x="152400" y="762000"/>
          <a:ext cx="8991600" cy="4675188"/>
        </p:xfrm>
        <a:graphic>
          <a:graphicData uri="http://schemas.openxmlformats.org/presentationml/2006/ole">
            <p:oleObj spid="_x0000_s5122" name="Image" r:id="rId3" imgW="7288889" imgH="3606349" progId="">
              <p:embed/>
            </p:oleObj>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41319"/>
                                        </p:tgtEl>
                                        <p:attrNameLst>
                                          <p:attrName>style.visibility</p:attrName>
                                        </p:attrNameLst>
                                      </p:cBhvr>
                                      <p:to>
                                        <p:strVal val="visible"/>
                                      </p:to>
                                    </p:set>
                                    <p:anim calcmode="lin" valueType="num">
                                      <p:cBhvr>
                                        <p:cTn id="7" dur="1000" fill="hold"/>
                                        <p:tgtEl>
                                          <p:spTgt spid="141319"/>
                                        </p:tgtEl>
                                        <p:attrNameLst>
                                          <p:attrName>ppt_w</p:attrName>
                                        </p:attrNameLst>
                                      </p:cBhvr>
                                      <p:tavLst>
                                        <p:tav tm="0">
                                          <p:val>
                                            <p:fltVal val="0"/>
                                          </p:val>
                                        </p:tav>
                                        <p:tav tm="100000">
                                          <p:val>
                                            <p:strVal val="#ppt_w"/>
                                          </p:val>
                                        </p:tav>
                                      </p:tavLst>
                                    </p:anim>
                                    <p:anim calcmode="lin" valueType="num">
                                      <p:cBhvr>
                                        <p:cTn id="8" dur="1000" fill="hold"/>
                                        <p:tgtEl>
                                          <p:spTgt spid="141319"/>
                                        </p:tgtEl>
                                        <p:attrNameLst>
                                          <p:attrName>ppt_h</p:attrName>
                                        </p:attrNameLst>
                                      </p:cBhvr>
                                      <p:tavLst>
                                        <p:tav tm="0">
                                          <p:val>
                                            <p:fltVal val="0"/>
                                          </p:val>
                                        </p:tav>
                                        <p:tav tm="100000">
                                          <p:val>
                                            <p:strVal val="#ppt_h"/>
                                          </p:val>
                                        </p:tav>
                                      </p:tavLst>
                                    </p:anim>
                                    <p:anim calcmode="lin" valueType="num">
                                      <p:cBhvr>
                                        <p:cTn id="9" dur="1000" fill="hold"/>
                                        <p:tgtEl>
                                          <p:spTgt spid="141319"/>
                                        </p:tgtEl>
                                        <p:attrNameLst>
                                          <p:attrName>style.rotation</p:attrName>
                                        </p:attrNameLst>
                                      </p:cBhvr>
                                      <p:tavLst>
                                        <p:tav tm="0">
                                          <p:val>
                                            <p:fltVal val="90"/>
                                          </p:val>
                                        </p:tav>
                                        <p:tav tm="100000">
                                          <p:val>
                                            <p:fltVal val="0"/>
                                          </p:val>
                                        </p:tav>
                                      </p:tavLst>
                                    </p:anim>
                                    <p:animEffect transition="in" filter="fade">
                                      <p:cBhvr>
                                        <p:cTn id="10" dur="1000"/>
                                        <p:tgtEl>
                                          <p:spTgt spid="14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Responding to Allegations</a:t>
            </a:r>
          </a:p>
        </p:txBody>
      </p:sp>
      <p:sp>
        <p:nvSpPr>
          <p:cNvPr id="163843" name="Rectangle 3"/>
          <p:cNvSpPr>
            <a:spLocks noGrp="1" noChangeArrowheads="1"/>
          </p:cNvSpPr>
          <p:nvPr>
            <p:ph type="body" idx="1"/>
          </p:nvPr>
        </p:nvSpPr>
        <p:spPr>
          <a:xfrm>
            <a:off x="228600" y="990600"/>
            <a:ext cx="7848600" cy="5562600"/>
          </a:xfrm>
        </p:spPr>
        <p:txBody>
          <a:bodyPr/>
          <a:lstStyle/>
          <a:p>
            <a:pPr eaLnBrk="1" hangingPunct="1">
              <a:lnSpc>
                <a:spcPct val="125000"/>
              </a:lnSpc>
            </a:pPr>
            <a:r>
              <a:rPr lang="en-US" smtClean="0">
                <a:solidFill>
                  <a:schemeClr val="bg1"/>
                </a:solidFill>
              </a:rPr>
              <a:t>What if you learn of allegations of abuse:</a:t>
            </a:r>
          </a:p>
          <a:p>
            <a:pPr lvl="1" eaLnBrk="1" hangingPunct="1">
              <a:lnSpc>
                <a:spcPct val="150000"/>
              </a:lnSpc>
              <a:buFontTx/>
              <a:buChar char="•"/>
            </a:pPr>
            <a:r>
              <a:rPr lang="en-US" b="0" smtClean="0">
                <a:solidFill>
                  <a:schemeClr val="bg1"/>
                </a:solidFill>
              </a:rPr>
              <a:t>Told by child</a:t>
            </a:r>
          </a:p>
          <a:p>
            <a:pPr lvl="1" eaLnBrk="1" hangingPunct="1">
              <a:lnSpc>
                <a:spcPct val="150000"/>
              </a:lnSpc>
              <a:buFontTx/>
              <a:buChar char="•"/>
            </a:pPr>
            <a:r>
              <a:rPr lang="en-US" b="0" smtClean="0">
                <a:solidFill>
                  <a:schemeClr val="bg1"/>
                </a:solidFill>
              </a:rPr>
              <a:t>Suggested or witnessed by another person</a:t>
            </a:r>
          </a:p>
          <a:p>
            <a:pPr lvl="1" eaLnBrk="1" hangingPunct="1">
              <a:lnSpc>
                <a:spcPct val="150000"/>
              </a:lnSpc>
              <a:buFontTx/>
              <a:buChar char="•"/>
            </a:pPr>
            <a:r>
              <a:rPr lang="en-US" b="0" smtClean="0">
                <a:solidFill>
                  <a:schemeClr val="bg1"/>
                </a:solidFill>
              </a:rPr>
              <a:t>Suggested by behavior or appearance of child</a:t>
            </a:r>
          </a:p>
          <a:p>
            <a:pPr eaLnBrk="1" hangingPunct="1"/>
            <a:endParaRPr lang="en-US" sz="2800" b="0" smtClean="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fade">
                                      <p:cBhvr>
                                        <p:cTn id="7" dur="20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fade">
                                      <p:cBhvr>
                                        <p:cTn id="12" dur="2000"/>
                                        <p:tgtEl>
                                          <p:spTgt spid="16384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3843">
                                            <p:txEl>
                                              <p:pRg st="2" end="2"/>
                                            </p:txEl>
                                          </p:spTgt>
                                        </p:tgtEl>
                                        <p:attrNameLst>
                                          <p:attrName>style.visibility</p:attrName>
                                        </p:attrNameLst>
                                      </p:cBhvr>
                                      <p:to>
                                        <p:strVal val="visible"/>
                                      </p:to>
                                    </p:set>
                                    <p:animEffect transition="in" filter="fade">
                                      <p:cBhvr>
                                        <p:cTn id="15" dur="2000"/>
                                        <p:tgtEl>
                                          <p:spTgt spid="16384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3843">
                                            <p:txEl>
                                              <p:pRg st="3" end="3"/>
                                            </p:txEl>
                                          </p:spTgt>
                                        </p:tgtEl>
                                        <p:attrNameLst>
                                          <p:attrName>style.visibility</p:attrName>
                                        </p:attrNameLst>
                                      </p:cBhvr>
                                      <p:to>
                                        <p:strVal val="visible"/>
                                      </p:to>
                                    </p:set>
                                    <p:animEffect transition="in" filter="fade">
                                      <p:cBhvr>
                                        <p:cTn id="18" dur="2000"/>
                                        <p:tgtEl>
                                          <p:spTgt spid="163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Responding to Allegations</a:t>
            </a:r>
          </a:p>
        </p:txBody>
      </p:sp>
      <p:sp>
        <p:nvSpPr>
          <p:cNvPr id="70659" name="Rectangle 3"/>
          <p:cNvSpPr>
            <a:spLocks noGrp="1" noChangeArrowheads="1"/>
          </p:cNvSpPr>
          <p:nvPr>
            <p:ph type="body" idx="1"/>
          </p:nvPr>
        </p:nvSpPr>
        <p:spPr>
          <a:xfrm>
            <a:off x="228600" y="990600"/>
            <a:ext cx="7848600" cy="5562600"/>
          </a:xfrm>
        </p:spPr>
        <p:txBody>
          <a:bodyPr/>
          <a:lstStyle/>
          <a:p>
            <a:pPr eaLnBrk="1" hangingPunct="1"/>
            <a:r>
              <a:rPr lang="en-US" sz="3300" smtClean="0">
                <a:solidFill>
                  <a:schemeClr val="bg1"/>
                </a:solidFill>
              </a:rPr>
              <a:t>Plan A Response Should Allegations Arise</a:t>
            </a:r>
          </a:p>
          <a:p>
            <a:pPr eaLnBrk="1" hangingPunct="1">
              <a:buFontTx/>
              <a:buNone/>
            </a:pPr>
            <a:endParaRPr lang="en-US" sz="1400" smtClean="0">
              <a:solidFill>
                <a:schemeClr val="bg1"/>
              </a:solidFill>
            </a:endParaRPr>
          </a:p>
          <a:p>
            <a:pPr lvl="1" eaLnBrk="1" hangingPunct="1">
              <a:buFontTx/>
              <a:buChar char="•"/>
            </a:pPr>
            <a:r>
              <a:rPr lang="en-US" sz="3200" b="0" smtClean="0">
                <a:solidFill>
                  <a:schemeClr val="bg1"/>
                </a:solidFill>
              </a:rPr>
              <a:t>Report the allegations to your insurance company</a:t>
            </a:r>
          </a:p>
          <a:p>
            <a:pPr lvl="1" eaLnBrk="1" hangingPunct="1">
              <a:buFontTx/>
              <a:buChar char="•"/>
            </a:pPr>
            <a:endParaRPr lang="en-US" sz="1000" b="0" smtClean="0">
              <a:solidFill>
                <a:schemeClr val="bg1"/>
              </a:solidFill>
            </a:endParaRPr>
          </a:p>
          <a:p>
            <a:pPr lvl="1" eaLnBrk="1" hangingPunct="1">
              <a:buFontTx/>
              <a:buChar char="•"/>
            </a:pPr>
            <a:r>
              <a:rPr lang="en-US" sz="3200" b="0" smtClean="0">
                <a:solidFill>
                  <a:schemeClr val="bg1"/>
                </a:solidFill>
              </a:rPr>
              <a:t>Remove alleged offender from service</a:t>
            </a:r>
          </a:p>
          <a:p>
            <a:pPr lvl="1" eaLnBrk="1" hangingPunct="1">
              <a:buFontTx/>
              <a:buChar char="•"/>
            </a:pPr>
            <a:endParaRPr lang="en-US" sz="1000" b="0" smtClean="0">
              <a:solidFill>
                <a:schemeClr val="bg1"/>
              </a:solidFill>
            </a:endParaRPr>
          </a:p>
          <a:p>
            <a:pPr lvl="1" eaLnBrk="1" hangingPunct="1">
              <a:buFontTx/>
              <a:buChar char="•"/>
            </a:pPr>
            <a:r>
              <a:rPr lang="en-US" sz="3200" b="0" smtClean="0">
                <a:solidFill>
                  <a:schemeClr val="bg1"/>
                </a:solidFill>
              </a:rPr>
              <a:t>Obtain legal counsel</a:t>
            </a:r>
          </a:p>
          <a:p>
            <a:pPr lvl="1" eaLnBrk="1" hangingPunct="1">
              <a:buFontTx/>
              <a:buChar char="•"/>
            </a:pPr>
            <a:endParaRPr lang="en-US" sz="1000" b="0" smtClean="0">
              <a:solidFill>
                <a:schemeClr val="bg1"/>
              </a:solidFill>
            </a:endParaRPr>
          </a:p>
          <a:p>
            <a:pPr lvl="1" eaLnBrk="1" hangingPunct="1">
              <a:buFontTx/>
              <a:buChar char="•"/>
            </a:pPr>
            <a:r>
              <a:rPr lang="en-US" sz="3200" b="0" smtClean="0">
                <a:solidFill>
                  <a:schemeClr val="bg1"/>
                </a:solidFill>
              </a:rPr>
              <a:t>Keep communication open with victim and family</a:t>
            </a:r>
            <a:endParaRPr lang="en-US" sz="3000"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Responding to Allegations</a:t>
            </a:r>
          </a:p>
        </p:txBody>
      </p:sp>
      <p:sp>
        <p:nvSpPr>
          <p:cNvPr id="71683" name="Rectangle 3"/>
          <p:cNvSpPr>
            <a:spLocks noGrp="1" noChangeArrowheads="1"/>
          </p:cNvSpPr>
          <p:nvPr>
            <p:ph type="body" idx="1"/>
          </p:nvPr>
        </p:nvSpPr>
        <p:spPr>
          <a:xfrm>
            <a:off x="228600" y="990600"/>
            <a:ext cx="7848600" cy="5562600"/>
          </a:xfrm>
        </p:spPr>
        <p:txBody>
          <a:bodyPr/>
          <a:lstStyle/>
          <a:p>
            <a:pPr eaLnBrk="1" hangingPunct="1">
              <a:lnSpc>
                <a:spcPct val="90000"/>
              </a:lnSpc>
            </a:pPr>
            <a:r>
              <a:rPr lang="en-US" sz="3300" smtClean="0">
                <a:solidFill>
                  <a:schemeClr val="bg1"/>
                </a:solidFill>
              </a:rPr>
              <a:t>Plan A Response Should Allegations Arise (cont.)</a:t>
            </a:r>
          </a:p>
          <a:p>
            <a:pPr eaLnBrk="1" hangingPunct="1">
              <a:lnSpc>
                <a:spcPct val="90000"/>
              </a:lnSpc>
            </a:pPr>
            <a:endParaRPr lang="en-US" sz="1400" smtClean="0">
              <a:solidFill>
                <a:schemeClr val="bg1"/>
              </a:solidFill>
            </a:endParaRPr>
          </a:p>
          <a:p>
            <a:pPr lvl="1" eaLnBrk="1" hangingPunct="1">
              <a:lnSpc>
                <a:spcPct val="90000"/>
              </a:lnSpc>
              <a:buFontTx/>
              <a:buChar char="•"/>
            </a:pPr>
            <a:r>
              <a:rPr lang="en-US" sz="3200" b="0" smtClean="0">
                <a:solidFill>
                  <a:schemeClr val="bg1"/>
                </a:solidFill>
              </a:rPr>
              <a:t>Don’t blame, deny, or minimize the situation</a:t>
            </a:r>
          </a:p>
          <a:p>
            <a:pPr lvl="1" eaLnBrk="1" hangingPunct="1">
              <a:lnSpc>
                <a:spcPct val="90000"/>
              </a:lnSpc>
              <a:buFontTx/>
              <a:buChar char="•"/>
            </a:pPr>
            <a:endParaRPr lang="en-US" sz="1000" b="0" smtClean="0">
              <a:solidFill>
                <a:schemeClr val="bg1"/>
              </a:solidFill>
            </a:endParaRPr>
          </a:p>
          <a:p>
            <a:pPr lvl="1" eaLnBrk="1" hangingPunct="1">
              <a:lnSpc>
                <a:spcPct val="90000"/>
              </a:lnSpc>
              <a:buFontTx/>
              <a:buChar char="•"/>
            </a:pPr>
            <a:r>
              <a:rPr lang="en-US" sz="3200" b="0" smtClean="0">
                <a:solidFill>
                  <a:schemeClr val="bg1"/>
                </a:solidFill>
              </a:rPr>
              <a:t>Follow the reporting procedure including state’s mandatory reporting law</a:t>
            </a:r>
          </a:p>
          <a:p>
            <a:pPr lvl="1" eaLnBrk="1" hangingPunct="1">
              <a:lnSpc>
                <a:spcPct val="90000"/>
              </a:lnSpc>
              <a:buFontTx/>
              <a:buChar char="•"/>
            </a:pPr>
            <a:endParaRPr lang="en-US" sz="1000" b="0" smtClean="0">
              <a:solidFill>
                <a:schemeClr val="bg1"/>
              </a:solidFill>
            </a:endParaRPr>
          </a:p>
          <a:p>
            <a:pPr lvl="1" eaLnBrk="1" hangingPunct="1">
              <a:lnSpc>
                <a:spcPct val="90000"/>
              </a:lnSpc>
              <a:buFontTx/>
              <a:buChar char="•"/>
            </a:pPr>
            <a:r>
              <a:rPr lang="en-US" sz="3200" b="0" smtClean="0">
                <a:solidFill>
                  <a:schemeClr val="bg1"/>
                </a:solidFill>
              </a:rPr>
              <a:t>Designate a media spokesperson</a:t>
            </a:r>
          </a:p>
          <a:p>
            <a:pPr lvl="1" eaLnBrk="1" hangingPunct="1">
              <a:lnSpc>
                <a:spcPct val="90000"/>
              </a:lnSpc>
              <a:buFontTx/>
              <a:buChar char="•"/>
            </a:pPr>
            <a:endParaRPr lang="en-US" sz="1000" b="0" smtClean="0">
              <a:solidFill>
                <a:schemeClr val="bg1"/>
              </a:solidFill>
            </a:endParaRPr>
          </a:p>
          <a:p>
            <a:pPr lvl="1" eaLnBrk="1" hangingPunct="1">
              <a:lnSpc>
                <a:spcPct val="90000"/>
              </a:lnSpc>
              <a:buFontTx/>
              <a:buChar char="•"/>
            </a:pPr>
            <a:r>
              <a:rPr lang="en-US" sz="3200" b="0" smtClean="0">
                <a:solidFill>
                  <a:schemeClr val="bg1"/>
                </a:solidFill>
              </a:rPr>
              <a:t>Cooperate with law enforcement</a:t>
            </a:r>
          </a:p>
        </p:txBody>
      </p:sp>
    </p:spTree>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000" smtClean="0"/>
              <a:t>The Positive Results of Your Work…</a:t>
            </a:r>
          </a:p>
        </p:txBody>
      </p:sp>
      <p:sp>
        <p:nvSpPr>
          <p:cNvPr id="72707" name="Rectangle 3"/>
          <p:cNvSpPr>
            <a:spLocks noGrp="1" noChangeArrowheads="1"/>
          </p:cNvSpPr>
          <p:nvPr>
            <p:ph type="body" idx="1"/>
          </p:nvPr>
        </p:nvSpPr>
        <p:spPr>
          <a:xfrm>
            <a:off x="228600" y="838200"/>
            <a:ext cx="7848600" cy="5410200"/>
          </a:xfrm>
        </p:spPr>
        <p:txBody>
          <a:bodyPr/>
          <a:lstStyle/>
          <a:p>
            <a:pPr eaLnBrk="1" hangingPunct="1">
              <a:buFontTx/>
              <a:buNone/>
            </a:pPr>
            <a:r>
              <a:rPr lang="en-US" b="0" smtClean="0">
                <a:solidFill>
                  <a:schemeClr val="bg1"/>
                </a:solidFill>
              </a:rPr>
              <a:t>	On February 28, 1992, a 7-woman, 5-man jury found the Catholic Diocese of Sacramento </a:t>
            </a:r>
            <a:r>
              <a:rPr lang="en-US" b="0" smtClean="0">
                <a:solidFill>
                  <a:schemeClr val="tx2"/>
                </a:solidFill>
              </a:rPr>
              <a:t>NOT LIABLE</a:t>
            </a:r>
            <a:r>
              <a:rPr lang="en-US" b="0" smtClean="0">
                <a:solidFill>
                  <a:schemeClr val="bg1"/>
                </a:solidFill>
              </a:rPr>
              <a:t> in an abuse case.  </a:t>
            </a:r>
          </a:p>
          <a:p>
            <a:pPr eaLnBrk="1" hangingPunct="1">
              <a:buFontTx/>
              <a:buNone/>
            </a:pPr>
            <a:endParaRPr lang="en-US" sz="2000" b="0" smtClean="0">
              <a:solidFill>
                <a:schemeClr val="bg1"/>
              </a:solidFill>
            </a:endParaRPr>
          </a:p>
          <a:p>
            <a:pPr eaLnBrk="1" hangingPunct="1">
              <a:buFontTx/>
              <a:buNone/>
            </a:pPr>
            <a:r>
              <a:rPr lang="en-US" b="0" smtClean="0">
                <a:solidFill>
                  <a:schemeClr val="bg1"/>
                </a:solidFill>
              </a:rPr>
              <a:t>	Although the defendant, who was a church employee, was found guilty, the church was </a:t>
            </a:r>
            <a:r>
              <a:rPr lang="en-US" b="0" smtClean="0">
                <a:solidFill>
                  <a:schemeClr val="tx2"/>
                </a:solidFill>
              </a:rPr>
              <a:t>RELEASED FROM ALL LIABILITY</a:t>
            </a:r>
            <a:r>
              <a:rPr lang="en-US" b="0" smtClean="0">
                <a:solidFill>
                  <a:schemeClr val="bg1"/>
                </a:solidFill>
              </a:rPr>
              <a:t> because it took every </a:t>
            </a:r>
            <a:r>
              <a:rPr lang="en-US" b="0" smtClean="0">
                <a:solidFill>
                  <a:schemeClr val="tx2"/>
                </a:solidFill>
              </a:rPr>
              <a:t>REASONABLE CAUTION</a:t>
            </a:r>
            <a:r>
              <a:rPr lang="en-US" b="0" smtClean="0">
                <a:solidFill>
                  <a:schemeClr val="bg1"/>
                </a:solidFill>
              </a:rPr>
              <a:t>.</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An Important note…</a:t>
            </a:r>
          </a:p>
        </p:txBody>
      </p:sp>
      <p:sp>
        <p:nvSpPr>
          <p:cNvPr id="88067" name="Rectangle 3"/>
          <p:cNvSpPr>
            <a:spLocks noGrp="1" noChangeArrowheads="1"/>
          </p:cNvSpPr>
          <p:nvPr>
            <p:ph type="body" idx="1"/>
          </p:nvPr>
        </p:nvSpPr>
        <p:spPr>
          <a:xfrm>
            <a:off x="228600" y="1295400"/>
            <a:ext cx="7848600" cy="5257800"/>
          </a:xfrm>
        </p:spPr>
        <p:txBody>
          <a:bodyPr/>
          <a:lstStyle/>
          <a:p>
            <a:pPr eaLnBrk="1" hangingPunct="1"/>
            <a:r>
              <a:rPr lang="en-US" smtClean="0">
                <a:solidFill>
                  <a:schemeClr val="bg1"/>
                </a:solidFill>
              </a:rPr>
              <a:t>Don’t confuse:</a:t>
            </a:r>
          </a:p>
          <a:p>
            <a:pPr eaLnBrk="1" hangingPunct="1">
              <a:buFontTx/>
              <a:buNone/>
            </a:pPr>
            <a:endParaRPr lang="en-US" smtClean="0">
              <a:solidFill>
                <a:schemeClr val="bg1"/>
              </a:solidFill>
            </a:endParaRPr>
          </a:p>
          <a:p>
            <a:pPr lvl="1" eaLnBrk="1" hangingPunct="1"/>
            <a:r>
              <a:rPr lang="en-US" sz="3200" smtClean="0">
                <a:solidFill>
                  <a:schemeClr val="bg1"/>
                </a:solidFill>
              </a:rPr>
              <a:t>Sexual abuse or molestation</a:t>
            </a:r>
          </a:p>
          <a:p>
            <a:pPr lvl="4" eaLnBrk="1" hangingPunct="1">
              <a:buFontTx/>
              <a:buNone/>
            </a:pPr>
            <a:r>
              <a:rPr lang="en-US" smtClean="0">
                <a:solidFill>
                  <a:schemeClr val="bg1"/>
                </a:solidFill>
              </a:rPr>
              <a:t>	with</a:t>
            </a:r>
          </a:p>
          <a:p>
            <a:pPr lvl="1" eaLnBrk="1" hangingPunct="1"/>
            <a:r>
              <a:rPr lang="en-US" sz="3200" smtClean="0">
                <a:solidFill>
                  <a:schemeClr val="bg1"/>
                </a:solidFill>
              </a:rPr>
              <a:t>Sexual harassment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806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806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TAKE ACTION…</a:t>
            </a:r>
          </a:p>
        </p:txBody>
      </p:sp>
      <p:sp>
        <p:nvSpPr>
          <p:cNvPr id="73731" name="Rectangle 3"/>
          <p:cNvSpPr>
            <a:spLocks noGrp="1" noChangeArrowheads="1"/>
          </p:cNvSpPr>
          <p:nvPr>
            <p:ph type="body" idx="1"/>
          </p:nvPr>
        </p:nvSpPr>
        <p:spPr>
          <a:xfrm>
            <a:off x="228600" y="838200"/>
            <a:ext cx="7848600" cy="5715000"/>
          </a:xfrm>
        </p:spPr>
        <p:txBody>
          <a:bodyPr/>
          <a:lstStyle/>
          <a:p>
            <a:pPr eaLnBrk="1" hangingPunct="1"/>
            <a:r>
              <a:rPr lang="en-US" smtClean="0">
                <a:solidFill>
                  <a:schemeClr val="bg1"/>
                </a:solidFill>
              </a:rPr>
              <a:t>Formally adopt OCA’s  procedures</a:t>
            </a:r>
          </a:p>
          <a:p>
            <a:pPr eaLnBrk="1" hangingPunct="1">
              <a:buFontTx/>
              <a:buNone/>
            </a:pPr>
            <a:endParaRPr lang="en-US" i="1" smtClean="0">
              <a:solidFill>
                <a:schemeClr val="bg1"/>
              </a:solidFill>
            </a:endParaRPr>
          </a:p>
          <a:p>
            <a:pPr eaLnBrk="1" hangingPunct="1"/>
            <a:r>
              <a:rPr lang="en-US" smtClean="0">
                <a:solidFill>
                  <a:schemeClr val="bg1"/>
                </a:solidFill>
              </a:rPr>
              <a:t>Get signed release forms on-file for </a:t>
            </a:r>
            <a:r>
              <a:rPr lang="en-US" smtClean="0">
                <a:solidFill>
                  <a:schemeClr val="tx2"/>
                </a:solidFill>
              </a:rPr>
              <a:t>ALL</a:t>
            </a:r>
            <a:r>
              <a:rPr lang="en-US" smtClean="0">
                <a:solidFill>
                  <a:schemeClr val="bg1"/>
                </a:solidFill>
              </a:rPr>
              <a:t> employees and volunteers</a:t>
            </a:r>
          </a:p>
          <a:p>
            <a:pPr eaLnBrk="1" hangingPunct="1">
              <a:buFontTx/>
              <a:buNone/>
            </a:pPr>
            <a:endParaRPr lang="en-US" smtClean="0">
              <a:solidFill>
                <a:schemeClr val="bg1"/>
              </a:solidFill>
            </a:endParaRPr>
          </a:p>
          <a:p>
            <a:pPr eaLnBrk="1" hangingPunct="1"/>
            <a:r>
              <a:rPr lang="en-US" smtClean="0">
                <a:solidFill>
                  <a:schemeClr val="bg1"/>
                </a:solidFill>
              </a:rPr>
              <a:t>Request  national criminal background checks</a:t>
            </a:r>
          </a:p>
          <a:p>
            <a:pPr lvl="1" eaLnBrk="1" hangingPunct="1"/>
            <a:r>
              <a:rPr lang="en-US" smtClean="0">
                <a:solidFill>
                  <a:schemeClr val="bg1"/>
                </a:solidFill>
              </a:rPr>
              <a:t>ScreenNow (www.screennow.com)</a:t>
            </a:r>
          </a:p>
          <a:p>
            <a:pPr lvl="1" eaLnBrk="1" hangingPunct="1"/>
            <a:r>
              <a:rPr lang="en-US" smtClean="0">
                <a:solidFill>
                  <a:schemeClr val="bg1"/>
                </a:solidFill>
              </a:rPr>
              <a:t>Private Companies</a:t>
            </a:r>
          </a:p>
          <a:p>
            <a:pPr lvl="1" eaLnBrk="1" hangingPunct="1"/>
            <a:r>
              <a:rPr lang="en-US" smtClean="0">
                <a:solidFill>
                  <a:schemeClr val="bg1"/>
                </a:solidFill>
              </a:rPr>
              <a:t>Local Police</a:t>
            </a:r>
          </a:p>
        </p:txBody>
      </p:sp>
    </p:spTree>
  </p:cSld>
  <p:clrMapOvr>
    <a:masterClrMapping/>
  </p:clrMapOvr>
  <p:transition spd="med">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TAKE ACTION…</a:t>
            </a:r>
          </a:p>
        </p:txBody>
      </p:sp>
      <p:sp>
        <p:nvSpPr>
          <p:cNvPr id="74755" name="Rectangle 3"/>
          <p:cNvSpPr>
            <a:spLocks noGrp="1" noChangeArrowheads="1"/>
          </p:cNvSpPr>
          <p:nvPr>
            <p:ph type="body" idx="1"/>
          </p:nvPr>
        </p:nvSpPr>
        <p:spPr>
          <a:xfrm>
            <a:off x="228600" y="990600"/>
            <a:ext cx="7848600" cy="5562600"/>
          </a:xfrm>
        </p:spPr>
        <p:txBody>
          <a:bodyPr/>
          <a:lstStyle/>
          <a:p>
            <a:pPr eaLnBrk="1" hangingPunct="1">
              <a:lnSpc>
                <a:spcPct val="90000"/>
              </a:lnSpc>
            </a:pPr>
            <a:r>
              <a:rPr lang="en-US" sz="2800" smtClean="0">
                <a:solidFill>
                  <a:schemeClr val="bg1"/>
                </a:solidFill>
              </a:rPr>
              <a:t>Open door rule </a:t>
            </a:r>
          </a:p>
          <a:p>
            <a:pPr lvl="1" eaLnBrk="1" hangingPunct="1">
              <a:lnSpc>
                <a:spcPct val="90000"/>
              </a:lnSpc>
            </a:pPr>
            <a:r>
              <a:rPr lang="en-US" sz="2400" smtClean="0">
                <a:solidFill>
                  <a:schemeClr val="bg1"/>
                </a:solidFill>
              </a:rPr>
              <a:t>If no window</a:t>
            </a:r>
          </a:p>
          <a:p>
            <a:pPr lvl="1" eaLnBrk="1" hangingPunct="1">
              <a:lnSpc>
                <a:spcPct val="90000"/>
              </a:lnSpc>
              <a:buFontTx/>
              <a:buNone/>
            </a:pPr>
            <a:endParaRPr lang="en-US" sz="1200" smtClean="0">
              <a:solidFill>
                <a:schemeClr val="bg1"/>
              </a:solidFill>
            </a:endParaRPr>
          </a:p>
          <a:p>
            <a:pPr eaLnBrk="1" hangingPunct="1">
              <a:lnSpc>
                <a:spcPct val="90000"/>
              </a:lnSpc>
            </a:pPr>
            <a:r>
              <a:rPr lang="en-US" sz="2800" smtClean="0">
                <a:solidFill>
                  <a:schemeClr val="bg1"/>
                </a:solidFill>
              </a:rPr>
              <a:t>6 month rule</a:t>
            </a:r>
          </a:p>
          <a:p>
            <a:pPr eaLnBrk="1" hangingPunct="1">
              <a:lnSpc>
                <a:spcPct val="90000"/>
              </a:lnSpc>
              <a:buFontTx/>
              <a:buNone/>
            </a:pPr>
            <a:endParaRPr lang="en-US" sz="1200" smtClean="0">
              <a:solidFill>
                <a:schemeClr val="bg1"/>
              </a:solidFill>
            </a:endParaRPr>
          </a:p>
          <a:p>
            <a:pPr eaLnBrk="1" hangingPunct="1">
              <a:lnSpc>
                <a:spcPct val="90000"/>
              </a:lnSpc>
            </a:pPr>
            <a:r>
              <a:rPr lang="en-US" sz="2800" smtClean="0">
                <a:solidFill>
                  <a:schemeClr val="bg1"/>
                </a:solidFill>
              </a:rPr>
              <a:t>Two Adult Rule</a:t>
            </a:r>
          </a:p>
          <a:p>
            <a:pPr eaLnBrk="1" hangingPunct="1">
              <a:lnSpc>
                <a:spcPct val="90000"/>
              </a:lnSpc>
              <a:buFontTx/>
              <a:buNone/>
            </a:pPr>
            <a:endParaRPr lang="en-US" sz="1200" smtClean="0">
              <a:solidFill>
                <a:schemeClr val="bg1"/>
              </a:solidFill>
            </a:endParaRPr>
          </a:p>
          <a:p>
            <a:pPr eaLnBrk="1" hangingPunct="1">
              <a:lnSpc>
                <a:spcPct val="90000"/>
              </a:lnSpc>
            </a:pPr>
            <a:r>
              <a:rPr lang="en-US" sz="2800" smtClean="0">
                <a:solidFill>
                  <a:schemeClr val="bg1"/>
                </a:solidFill>
              </a:rPr>
              <a:t>Implement a risk-management program </a:t>
            </a:r>
            <a:r>
              <a:rPr lang="en-US" sz="2800" i="1" smtClean="0">
                <a:solidFill>
                  <a:schemeClr val="bg1"/>
                </a:solidFill>
              </a:rPr>
              <a:t>(use what you created today!!)</a:t>
            </a:r>
            <a:endParaRPr lang="en-US" sz="1200" i="1" smtClean="0">
              <a:solidFill>
                <a:schemeClr val="bg1"/>
              </a:solidFill>
            </a:endParaRPr>
          </a:p>
          <a:p>
            <a:pPr eaLnBrk="1" hangingPunct="1">
              <a:lnSpc>
                <a:spcPct val="90000"/>
              </a:lnSpc>
              <a:buFontTx/>
              <a:buNone/>
            </a:pPr>
            <a:endParaRPr lang="en-US" sz="1200" i="1" smtClean="0">
              <a:solidFill>
                <a:schemeClr val="bg1"/>
              </a:solidFill>
            </a:endParaRPr>
          </a:p>
          <a:p>
            <a:pPr eaLnBrk="1" hangingPunct="1">
              <a:lnSpc>
                <a:spcPct val="90000"/>
              </a:lnSpc>
            </a:pPr>
            <a:r>
              <a:rPr lang="en-US" sz="2800" smtClean="0">
                <a:solidFill>
                  <a:schemeClr val="bg1"/>
                </a:solidFill>
              </a:rPr>
              <a:t>Continuous Training</a:t>
            </a:r>
          </a:p>
          <a:p>
            <a:pPr eaLnBrk="1" hangingPunct="1">
              <a:lnSpc>
                <a:spcPct val="90000"/>
              </a:lnSpc>
              <a:buFontTx/>
              <a:buNone/>
            </a:pPr>
            <a:endParaRPr lang="en-US" sz="1200" smtClean="0">
              <a:solidFill>
                <a:schemeClr val="bg1"/>
              </a:solidFill>
            </a:endParaRPr>
          </a:p>
          <a:p>
            <a:pPr eaLnBrk="1" hangingPunct="1">
              <a:lnSpc>
                <a:spcPct val="90000"/>
              </a:lnSpc>
            </a:pPr>
            <a:r>
              <a:rPr lang="en-US" sz="2800" b="0" smtClean="0">
                <a:solidFill>
                  <a:schemeClr val="tx2"/>
                </a:solidFill>
              </a:rPr>
              <a:t>NEVER, EVER</a:t>
            </a:r>
            <a:r>
              <a:rPr lang="en-US" sz="2800" b="0" smtClean="0">
                <a:solidFill>
                  <a:schemeClr val="bg1"/>
                </a:solidFill>
              </a:rPr>
              <a:t> </a:t>
            </a:r>
            <a:r>
              <a:rPr lang="en-US" sz="2800" smtClean="0">
                <a:solidFill>
                  <a:schemeClr val="bg1"/>
                </a:solidFill>
              </a:rPr>
              <a:t>allow someone who has a history get near the children</a:t>
            </a:r>
            <a:endParaRPr lang="en-US" sz="2800" b="0"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TAKE ACTION…</a:t>
            </a:r>
          </a:p>
        </p:txBody>
      </p:sp>
      <p:sp>
        <p:nvSpPr>
          <p:cNvPr id="80899"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bg1"/>
                </a:solidFill>
              </a:rPr>
              <a:t>Line of Reporting (pg. 53)</a:t>
            </a:r>
          </a:p>
          <a:p>
            <a:pPr eaLnBrk="1" hangingPunct="1">
              <a:buFontTx/>
              <a:buNone/>
            </a:pPr>
            <a:endParaRPr lang="en-US" smtClean="0">
              <a:solidFill>
                <a:schemeClr val="bg1"/>
              </a:solidFill>
            </a:endParaRPr>
          </a:p>
          <a:p>
            <a:pPr eaLnBrk="1" hangingPunct="1"/>
            <a:r>
              <a:rPr lang="en-US" smtClean="0">
                <a:solidFill>
                  <a:schemeClr val="bg1"/>
                </a:solidFill>
              </a:rPr>
              <a:t>Handling</a:t>
            </a:r>
            <a:r>
              <a:rPr lang="en-US" b="0" smtClean="0">
                <a:solidFill>
                  <a:schemeClr val="bg1"/>
                </a:solidFill>
              </a:rPr>
              <a:t> </a:t>
            </a:r>
            <a:r>
              <a:rPr lang="en-US" smtClean="0">
                <a:solidFill>
                  <a:schemeClr val="bg1"/>
                </a:solidFill>
              </a:rPr>
              <a:t>the media</a:t>
            </a:r>
          </a:p>
          <a:p>
            <a:pPr eaLnBrk="1" hangingPunct="1">
              <a:buFontTx/>
              <a:buNone/>
            </a:pPr>
            <a:endParaRPr lang="en-US" smtClean="0">
              <a:solidFill>
                <a:schemeClr val="bg1"/>
              </a:solidFill>
            </a:endParaRPr>
          </a:p>
          <a:p>
            <a:pPr eaLnBrk="1" hangingPunct="1"/>
            <a:r>
              <a:rPr lang="en-US" smtClean="0">
                <a:solidFill>
                  <a:schemeClr val="bg1"/>
                </a:solidFill>
              </a:rPr>
              <a:t>Review your insurance program</a:t>
            </a:r>
          </a:p>
          <a:p>
            <a:pPr lvl="1" eaLnBrk="1" hangingPunct="1"/>
            <a:r>
              <a:rPr lang="en-US" smtClean="0">
                <a:solidFill>
                  <a:schemeClr val="tx2"/>
                </a:solidFill>
              </a:rPr>
              <a:t>www.orthodoxinsurance.com</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 calcmode="lin" valueType="num">
                                      <p:cBhvr additive="base">
                                        <p:cTn id="13"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0899">
                                            <p:txEl>
                                              <p:pRg st="5" end="5"/>
                                            </p:txEl>
                                          </p:spTgt>
                                        </p:tgtEl>
                                        <p:attrNameLst>
                                          <p:attrName>style.visibility</p:attrName>
                                        </p:attrNameLst>
                                      </p:cBhvr>
                                      <p:to>
                                        <p:strVal val="visible"/>
                                      </p:to>
                                    </p:set>
                                    <p:anim calcmode="lin" valueType="num">
                                      <p:cBhvr additive="base">
                                        <p:cTn id="23"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smtClean="0"/>
              <a:t>Criminal Background Checks…</a:t>
            </a:r>
          </a:p>
        </p:txBody>
      </p:sp>
      <p:sp>
        <p:nvSpPr>
          <p:cNvPr id="81923" name="Rectangle 3"/>
          <p:cNvSpPr>
            <a:spLocks noGrp="1" noChangeArrowheads="1"/>
          </p:cNvSpPr>
          <p:nvPr>
            <p:ph type="body" idx="1"/>
          </p:nvPr>
        </p:nvSpPr>
        <p:spPr>
          <a:xfrm>
            <a:off x="228600" y="990600"/>
            <a:ext cx="7848600" cy="5562600"/>
          </a:xfrm>
        </p:spPr>
        <p:txBody>
          <a:bodyPr/>
          <a:lstStyle/>
          <a:p>
            <a:pPr eaLnBrk="1" hangingPunct="1">
              <a:lnSpc>
                <a:spcPct val="90000"/>
              </a:lnSpc>
            </a:pPr>
            <a:r>
              <a:rPr lang="en-US" sz="2800" smtClean="0">
                <a:solidFill>
                  <a:schemeClr val="bg1"/>
                </a:solidFill>
              </a:rPr>
              <a:t>Website resources</a:t>
            </a:r>
          </a:p>
          <a:p>
            <a:pPr lvl="1" eaLnBrk="1" hangingPunct="1">
              <a:lnSpc>
                <a:spcPct val="90000"/>
              </a:lnSpc>
            </a:pPr>
            <a:r>
              <a:rPr lang="en-US" u="sng" smtClean="0">
                <a:solidFill>
                  <a:schemeClr val="bg1"/>
                </a:solidFill>
              </a:rPr>
              <a:t>www.criminalsupersearch.com</a:t>
            </a:r>
          </a:p>
          <a:p>
            <a:pPr lvl="1" eaLnBrk="1" hangingPunct="1">
              <a:lnSpc>
                <a:spcPct val="90000"/>
              </a:lnSpc>
            </a:pPr>
            <a:r>
              <a:rPr lang="en-US" u="sng" smtClean="0">
                <a:solidFill>
                  <a:schemeClr val="bg1"/>
                </a:solidFill>
              </a:rPr>
              <a:t>www.USSearch.com</a:t>
            </a:r>
          </a:p>
          <a:p>
            <a:pPr lvl="1" eaLnBrk="1" hangingPunct="1">
              <a:lnSpc>
                <a:spcPct val="90000"/>
              </a:lnSpc>
            </a:pPr>
            <a:r>
              <a:rPr lang="en-US" u="sng" smtClean="0">
                <a:solidFill>
                  <a:schemeClr val="bg1"/>
                </a:solidFill>
              </a:rPr>
              <a:t>www.criminalbackgroundchecks.com</a:t>
            </a:r>
          </a:p>
          <a:p>
            <a:pPr lvl="1" eaLnBrk="1" hangingPunct="1">
              <a:lnSpc>
                <a:spcPct val="90000"/>
              </a:lnSpc>
            </a:pPr>
            <a:r>
              <a:rPr lang="en-US" u="sng" smtClean="0">
                <a:solidFill>
                  <a:schemeClr val="bg1"/>
                </a:solidFill>
              </a:rPr>
              <a:t>www.avert.com</a:t>
            </a:r>
          </a:p>
          <a:p>
            <a:pPr lvl="1" eaLnBrk="1" hangingPunct="1">
              <a:lnSpc>
                <a:spcPct val="90000"/>
              </a:lnSpc>
            </a:pPr>
            <a:r>
              <a:rPr lang="en-US" u="sng" smtClean="0">
                <a:solidFill>
                  <a:schemeClr val="bg1"/>
                </a:solidFill>
              </a:rPr>
              <a:t>www.tracingamerica.com</a:t>
            </a:r>
          </a:p>
          <a:p>
            <a:pPr lvl="1" eaLnBrk="1" hangingPunct="1">
              <a:lnSpc>
                <a:spcPct val="90000"/>
              </a:lnSpc>
            </a:pPr>
            <a:r>
              <a:rPr lang="en-US" u="sng" smtClean="0">
                <a:solidFill>
                  <a:schemeClr val="bg1"/>
                </a:solidFill>
              </a:rPr>
              <a:t>www.searchinfo.com</a:t>
            </a:r>
          </a:p>
          <a:p>
            <a:pPr lvl="1" eaLnBrk="1" hangingPunct="1">
              <a:lnSpc>
                <a:spcPct val="90000"/>
              </a:lnSpc>
            </a:pPr>
            <a:r>
              <a:rPr lang="en-US" u="sng" smtClean="0">
                <a:solidFill>
                  <a:schemeClr val="bg1"/>
                </a:solidFill>
              </a:rPr>
              <a:t>www.acheckamerica.com</a:t>
            </a:r>
          </a:p>
          <a:p>
            <a:pPr lvl="1" eaLnBrk="1" hangingPunct="1">
              <a:lnSpc>
                <a:spcPct val="90000"/>
              </a:lnSpc>
            </a:pPr>
            <a:r>
              <a:rPr lang="en-US" u="sng" smtClean="0">
                <a:solidFill>
                  <a:schemeClr val="bg1"/>
                </a:solidFill>
              </a:rPr>
              <a:t>www.omniagroup.com	</a:t>
            </a:r>
          </a:p>
          <a:p>
            <a:pPr lvl="1" eaLnBrk="1" hangingPunct="1">
              <a:lnSpc>
                <a:spcPct val="90000"/>
              </a:lnSpc>
              <a:buFontTx/>
              <a:buNone/>
            </a:pPr>
            <a:endParaRPr lang="en-US" u="sng" smtClean="0">
              <a:solidFill>
                <a:schemeClr val="bg1"/>
              </a:solidFill>
            </a:endParaRPr>
          </a:p>
          <a:p>
            <a:pPr eaLnBrk="1" hangingPunct="1">
              <a:lnSpc>
                <a:spcPct val="90000"/>
              </a:lnSpc>
            </a:pPr>
            <a:endParaRPr lang="en-US" sz="28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anim calcmode="lin" valueType="num">
                                      <p:cBhvr additive="base">
                                        <p:cTn id="11"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anim calcmode="lin" valueType="num">
                                      <p:cBhvr additive="base">
                                        <p:cTn id="15"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 calcmode="lin" valueType="num">
                                      <p:cBhvr additive="base">
                                        <p:cTn id="19"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1923">
                                            <p:txEl>
                                              <p:pRg st="4" end="4"/>
                                            </p:txEl>
                                          </p:spTgt>
                                        </p:tgtEl>
                                        <p:attrNameLst>
                                          <p:attrName>style.visibility</p:attrName>
                                        </p:attrNameLst>
                                      </p:cBhvr>
                                      <p:to>
                                        <p:strVal val="visible"/>
                                      </p:to>
                                    </p:set>
                                    <p:anim calcmode="lin" valueType="num">
                                      <p:cBhvr additive="base">
                                        <p:cTn id="23"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anim calcmode="lin" valueType="num">
                                      <p:cBhvr additive="base">
                                        <p:cTn id="27"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23">
                                            <p:txEl>
                                              <p:pRg st="6" end="6"/>
                                            </p:txEl>
                                          </p:spTgt>
                                        </p:tgtEl>
                                        <p:attrNameLst>
                                          <p:attrName>style.visibility</p:attrName>
                                        </p:attrNameLst>
                                      </p:cBhvr>
                                      <p:to>
                                        <p:strVal val="visible"/>
                                      </p:to>
                                    </p:set>
                                    <p:anim calcmode="lin" valueType="num">
                                      <p:cBhvr additive="base">
                                        <p:cTn id="31"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23">
                                            <p:txEl>
                                              <p:pRg st="7" end="7"/>
                                            </p:txEl>
                                          </p:spTgt>
                                        </p:tgtEl>
                                        <p:attrNameLst>
                                          <p:attrName>style.visibility</p:attrName>
                                        </p:attrNameLst>
                                      </p:cBhvr>
                                      <p:to>
                                        <p:strVal val="visible"/>
                                      </p:to>
                                    </p:set>
                                    <p:anim calcmode="lin" valueType="num">
                                      <p:cBhvr additive="base">
                                        <p:cTn id="35" dur="5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2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923">
                                            <p:txEl>
                                              <p:pRg st="8" end="8"/>
                                            </p:txEl>
                                          </p:spTgt>
                                        </p:tgtEl>
                                        <p:attrNameLst>
                                          <p:attrName>style.visibility</p:attrName>
                                        </p:attrNameLst>
                                      </p:cBhvr>
                                      <p:to>
                                        <p:strVal val="visible"/>
                                      </p:to>
                                    </p:set>
                                    <p:anim calcmode="lin" valueType="num">
                                      <p:cBhvr additive="base">
                                        <p:cTn id="39" dur="500" fill="hold"/>
                                        <p:tgtEl>
                                          <p:spTgt spid="8192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0" y="2438400"/>
            <a:ext cx="9144000" cy="1752600"/>
          </a:xfrm>
        </p:spPr>
        <p:txBody>
          <a:bodyPr/>
          <a:lstStyle/>
          <a:p>
            <a:pPr eaLnBrk="1" hangingPunct="1">
              <a:defRPr/>
            </a:pPr>
            <a:r>
              <a:rPr lang="en-US" smtClean="0">
                <a:effectLst>
                  <a:outerShdw blurRad="38100" dist="38100" dir="2700000" algn="tl">
                    <a:srgbClr val="000000"/>
                  </a:outerShdw>
                </a:effectLst>
              </a:rPr>
              <a:t>Resources for Abuse </a:t>
            </a:r>
            <a:br>
              <a:rPr lang="en-US" smtClean="0">
                <a:effectLst>
                  <a:outerShdw blurRad="38100" dist="38100" dir="2700000" algn="tl">
                    <a:srgbClr val="000000"/>
                  </a:outerShdw>
                </a:effectLst>
              </a:rPr>
            </a:br>
            <a:r>
              <a:rPr lang="en-US" smtClean="0">
                <a:effectLst>
                  <a:outerShdw blurRad="38100" dist="38100" dir="2700000" algn="tl">
                    <a:srgbClr val="000000"/>
                  </a:outerShdw>
                </a:effectLst>
              </a:rPr>
              <a:t>Prevention</a:t>
            </a:r>
          </a:p>
        </p:txBody>
      </p:sp>
      <p:pic>
        <p:nvPicPr>
          <p:cNvPr id="77827" name="Picture 3"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
        <p:nvSpPr>
          <p:cNvPr id="77828" name="Rectangle 4"/>
          <p:cNvSpPr>
            <a:spLocks noGrp="1" noChangeArrowheads="1"/>
          </p:cNvSpPr>
          <p:nvPr>
            <p:ph type="subTitle" idx="1"/>
          </p:nvPr>
        </p:nvSpPr>
        <p:spPr/>
        <p:txBody>
          <a:bodyPr/>
          <a:lstStyle/>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0" y="2438400"/>
            <a:ext cx="9144000" cy="1828800"/>
          </a:xfrm>
        </p:spPr>
        <p:txBody>
          <a:bodyPr/>
          <a:lstStyle/>
          <a:p>
            <a:pPr eaLnBrk="1" hangingPunct="1">
              <a:defRPr/>
            </a:pPr>
            <a:r>
              <a:rPr lang="en-US" sz="6000" smtClean="0">
                <a:effectLst>
                  <a:outerShdw blurRad="38100" dist="38100" dir="2700000" algn="tl">
                    <a:srgbClr val="000000"/>
                  </a:outerShdw>
                </a:effectLst>
              </a:rPr>
              <a:t>SafeChurch.com</a:t>
            </a:r>
          </a:p>
        </p:txBody>
      </p:sp>
      <p:pic>
        <p:nvPicPr>
          <p:cNvPr id="78851" name="Picture 5" descr="IS_final_logo"/>
          <p:cNvPicPr>
            <a:picLocks noChangeAspect="1" noChangeArrowheads="1"/>
          </p:cNvPicPr>
          <p:nvPr/>
        </p:nvPicPr>
        <p:blipFill>
          <a:blip r:embed="rId2" cstate="print"/>
          <a:srcRect/>
          <a:stretch>
            <a:fillRect/>
          </a:stretch>
        </p:blipFill>
        <p:spPr bwMode="auto">
          <a:xfrm>
            <a:off x="152400" y="152400"/>
            <a:ext cx="1981200" cy="863600"/>
          </a:xfrm>
          <a:prstGeom prst="rect">
            <a:avLst/>
          </a:prstGeom>
          <a:noFill/>
          <a:ln w="9525">
            <a:noFill/>
            <a:miter lim="800000"/>
            <a:headEnd/>
            <a:tailEnd/>
          </a:ln>
        </p:spPr>
      </p:pic>
      <p:sp>
        <p:nvSpPr>
          <p:cNvPr id="78852" name="Rectangle 6"/>
          <p:cNvSpPr>
            <a:spLocks noGrp="1" noChangeArrowheads="1"/>
          </p:cNvSpPr>
          <p:nvPr>
            <p:ph type="subTitle" idx="1"/>
          </p:nvPr>
        </p:nvSpPr>
        <p:spPr/>
        <p:txBody>
          <a:bodyPr/>
          <a:lstStyle/>
          <a:p>
            <a:pPr eaLnBrk="1" hangingPunct="1"/>
            <a:endParaRPr lang="en-US" smtClean="0"/>
          </a:p>
        </p:txBody>
      </p:sp>
      <p:sp>
        <p:nvSpPr>
          <p:cNvPr id="78853" name="Line 9"/>
          <p:cNvSpPr>
            <a:spLocks noChangeShapeType="1"/>
          </p:cNvSpPr>
          <p:nvPr/>
        </p:nvSpPr>
        <p:spPr bwMode="auto">
          <a:xfrm>
            <a:off x="2362200" y="152400"/>
            <a:ext cx="0" cy="990600"/>
          </a:xfrm>
          <a:prstGeom prst="line">
            <a:avLst/>
          </a:prstGeom>
          <a:noFill/>
          <a:ln w="9525">
            <a:solidFill>
              <a:schemeClr val="tx1"/>
            </a:solidFill>
            <a:round/>
            <a:headEnd/>
            <a:tailEnd/>
          </a:ln>
        </p:spPr>
        <p:txBody>
          <a:bodyPr/>
          <a:lstStyle/>
          <a:p>
            <a:endParaRPr lang="en-US"/>
          </a:p>
        </p:txBody>
      </p:sp>
      <p:pic>
        <p:nvPicPr>
          <p:cNvPr id="78854" name="Picture 11" descr="guideone_logo-web"/>
          <p:cNvPicPr>
            <a:picLocks noChangeAspect="1" noChangeArrowheads="1"/>
          </p:cNvPicPr>
          <p:nvPr/>
        </p:nvPicPr>
        <p:blipFill>
          <a:blip r:embed="rId3" cstate="print"/>
          <a:srcRect/>
          <a:stretch>
            <a:fillRect/>
          </a:stretch>
        </p:blipFill>
        <p:spPr bwMode="auto">
          <a:xfrm>
            <a:off x="2438400" y="304800"/>
            <a:ext cx="1295400" cy="6572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en-US" smtClean="0"/>
          </a:p>
        </p:txBody>
      </p:sp>
      <p:sp>
        <p:nvSpPr>
          <p:cNvPr id="79875" name="Rectangle 3"/>
          <p:cNvSpPr>
            <a:spLocks noGrp="1" noChangeArrowheads="1"/>
          </p:cNvSpPr>
          <p:nvPr>
            <p:ph type="body" idx="1"/>
          </p:nvPr>
        </p:nvSpPr>
        <p:spPr/>
        <p:txBody>
          <a:bodyPr/>
          <a:lstStyle/>
          <a:p>
            <a:pPr eaLnBrk="1" hangingPunct="1"/>
            <a:endParaRPr lang="en-US" smtClean="0"/>
          </a:p>
        </p:txBody>
      </p:sp>
      <p:pic>
        <p:nvPicPr>
          <p:cNvPr id="79876" name="Picture 4" descr="SafeChurch home page 05 2008"/>
          <p:cNvPicPr>
            <a:picLocks noChangeAspect="1" noChangeArrowheads="1"/>
          </p:cNvPicPr>
          <p:nvPr/>
        </p:nvPicPr>
        <p:blipFill>
          <a:blip r:embed="rId2" cstate="print"/>
          <a:srcRect/>
          <a:stretch>
            <a:fillRect/>
          </a:stretch>
        </p:blipFill>
        <p:spPr bwMode="auto">
          <a:xfrm>
            <a:off x="-138113" y="0"/>
            <a:ext cx="9434513" cy="686911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www.SafeChurch.com</a:t>
            </a:r>
          </a:p>
        </p:txBody>
      </p:sp>
      <p:sp>
        <p:nvSpPr>
          <p:cNvPr id="80899" name="Rectangle 3"/>
          <p:cNvSpPr>
            <a:spLocks noGrp="1" noChangeArrowheads="1"/>
          </p:cNvSpPr>
          <p:nvPr>
            <p:ph type="body" idx="1"/>
          </p:nvPr>
        </p:nvSpPr>
        <p:spPr>
          <a:xfrm>
            <a:off x="228600" y="990600"/>
            <a:ext cx="7848600" cy="5562600"/>
          </a:xfrm>
        </p:spPr>
        <p:txBody>
          <a:bodyPr/>
          <a:lstStyle/>
          <a:p>
            <a:pPr eaLnBrk="1" hangingPunct="1"/>
            <a:r>
              <a:rPr lang="en-US" smtClean="0">
                <a:solidFill>
                  <a:schemeClr val="bg1"/>
                </a:solidFill>
              </a:rPr>
              <a:t>Free for GuideOne Insurance policyholders</a:t>
            </a:r>
          </a:p>
          <a:p>
            <a:pPr eaLnBrk="1" hangingPunct="1"/>
            <a:endParaRPr lang="en-US" smtClean="0">
              <a:solidFill>
                <a:schemeClr val="bg1"/>
              </a:solidFill>
            </a:endParaRPr>
          </a:p>
          <a:p>
            <a:pPr eaLnBrk="1" hangingPunct="1"/>
            <a:r>
              <a:rPr lang="en-US" smtClean="0">
                <a:solidFill>
                  <a:schemeClr val="bg1"/>
                </a:solidFill>
              </a:rPr>
              <a:t>Otherwise available by subscription for $10.00 a month</a:t>
            </a:r>
          </a:p>
        </p:txBody>
      </p:sp>
    </p:spTree>
  </p:cSld>
  <p:clrMapOvr>
    <a:masterClrMapping/>
  </p:clrMapOvr>
  <p:transition spd="med">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1981200"/>
            <a:ext cx="9144000" cy="1295400"/>
          </a:xfrm>
        </p:spPr>
        <p:txBody>
          <a:bodyPr/>
          <a:lstStyle/>
          <a:p>
            <a:pPr eaLnBrk="1" hangingPunct="1">
              <a:defRPr/>
            </a:pPr>
            <a:r>
              <a:rPr lang="en-US" dirty="0" smtClean="0">
                <a:effectLst>
                  <a:outerShdw blurRad="38100" dist="38100" dir="2700000" algn="tl">
                    <a:srgbClr val="000000"/>
                  </a:outerShdw>
                </a:effectLst>
              </a:rPr>
              <a:t>WHAT ARE YOUR QUESTIONS?</a:t>
            </a:r>
          </a:p>
        </p:txBody>
      </p:sp>
      <p:sp>
        <p:nvSpPr>
          <p:cNvPr id="81923" name="Rectangle 3"/>
          <p:cNvSpPr>
            <a:spLocks noGrp="1" noChangeArrowheads="1"/>
          </p:cNvSpPr>
          <p:nvPr>
            <p:ph type="subTitle" idx="1"/>
          </p:nvPr>
        </p:nvSpPr>
        <p:spPr>
          <a:xfrm>
            <a:off x="0" y="3962400"/>
            <a:ext cx="9144000" cy="1143000"/>
          </a:xfrm>
        </p:spPr>
        <p:txBody>
          <a:bodyPr/>
          <a:lstStyle/>
          <a:p>
            <a:pPr eaLnBrk="1" hangingPunct="1"/>
            <a:r>
              <a:rPr lang="en-US" sz="2800" b="0" smtClean="0">
                <a:solidFill>
                  <a:schemeClr val="bg1"/>
                </a:solidFill>
              </a:rPr>
              <a:t>Are you comfortable with your understanding of the </a:t>
            </a:r>
          </a:p>
          <a:p>
            <a:pPr eaLnBrk="1" hangingPunct="1"/>
            <a:r>
              <a:rPr lang="en-US" sz="2800" b="0" smtClean="0">
                <a:solidFill>
                  <a:schemeClr val="bg1"/>
                </a:solidFill>
              </a:rPr>
              <a:t>OCA </a:t>
            </a:r>
            <a:r>
              <a:rPr lang="en-US" sz="2800" smtClean="0">
                <a:solidFill>
                  <a:schemeClr val="bg1"/>
                </a:solidFill>
              </a:rPr>
              <a:t>mandatory</a:t>
            </a:r>
            <a:r>
              <a:rPr lang="en-US" sz="2800" b="0" smtClean="0">
                <a:solidFill>
                  <a:schemeClr val="bg1"/>
                </a:solidFill>
              </a:rPr>
              <a:t> Guidelines?  </a:t>
            </a:r>
            <a:r>
              <a:rPr lang="en-US" sz="2800" smtClean="0">
                <a:solidFill>
                  <a:schemeClr val="tx2"/>
                </a:solidFill>
              </a:rPr>
              <a:t>Let’s talk.</a:t>
            </a:r>
          </a:p>
        </p:txBody>
      </p:sp>
      <p:sp>
        <p:nvSpPr>
          <p:cNvPr id="81924" name="Rectangle 5"/>
          <p:cNvSpPr>
            <a:spLocks noChangeArrowheads="1"/>
          </p:cNvSpPr>
          <p:nvPr/>
        </p:nvSpPr>
        <p:spPr bwMode="auto">
          <a:xfrm>
            <a:off x="0" y="6324600"/>
            <a:ext cx="9144000" cy="366713"/>
          </a:xfrm>
          <a:prstGeom prst="rect">
            <a:avLst/>
          </a:prstGeom>
          <a:noFill/>
          <a:ln w="9525">
            <a:noFill/>
            <a:miter lim="800000"/>
            <a:headEnd/>
            <a:tailEnd/>
          </a:ln>
        </p:spPr>
        <p:txBody>
          <a:bodyPr>
            <a:spAutoFit/>
          </a:bodyPr>
          <a:lstStyle/>
          <a:p>
            <a:pPr eaLnBrk="1" hangingPunct="1">
              <a:spcBef>
                <a:spcPct val="20000"/>
              </a:spcBef>
              <a:buClr>
                <a:schemeClr val="tx1"/>
              </a:buClr>
              <a:buSzPct val="75000"/>
              <a:buFont typeface="Wingdings" pitchFamily="2" charset="2"/>
              <a:buNone/>
            </a:pPr>
            <a:r>
              <a:rPr lang="en-US" b="1">
                <a:solidFill>
                  <a:schemeClr val="tx2"/>
                </a:solidFill>
              </a:rPr>
              <a:t>   (800) 860.3075 					   www.orthodoxinsurance.com</a:t>
            </a:r>
          </a:p>
        </p:txBody>
      </p:sp>
      <p:pic>
        <p:nvPicPr>
          <p:cNvPr id="81925" name="Picture 6" descr="IS_final_logo"/>
          <p:cNvPicPr>
            <a:picLocks noChangeAspect="1" noChangeArrowheads="1"/>
          </p:cNvPicPr>
          <p:nvPr/>
        </p:nvPicPr>
        <p:blipFill>
          <a:blip r:embed="rId2" cstate="print"/>
          <a:srcRect/>
          <a:stretch>
            <a:fillRect/>
          </a:stretch>
        </p:blipFill>
        <p:spPr bwMode="auto">
          <a:xfrm>
            <a:off x="152400" y="152400"/>
            <a:ext cx="2667000" cy="11636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2514600"/>
            <a:ext cx="9144000" cy="1676400"/>
          </a:xfrm>
        </p:spPr>
        <p:txBody>
          <a:bodyPr/>
          <a:lstStyle/>
          <a:p>
            <a:pPr eaLnBrk="1" hangingPunct="1"/>
            <a:r>
              <a:rPr lang="en-US" smtClean="0"/>
              <a:t>Sexual Misconduct</a:t>
            </a:r>
            <a:br>
              <a:rPr lang="en-US" smtClean="0"/>
            </a:br>
            <a:r>
              <a:rPr lang="en-US" smtClean="0"/>
              <a:t>Data</a:t>
            </a:r>
          </a:p>
        </p:txBody>
      </p:sp>
      <p:pic>
        <p:nvPicPr>
          <p:cNvPr id="15363" name="Picture 4" descr="IS_final_logo"/>
          <p:cNvPicPr>
            <a:picLocks noChangeAspect="1" noChangeArrowheads="1"/>
          </p:cNvPicPr>
          <p:nvPr/>
        </p:nvPicPr>
        <p:blipFill>
          <a:blip r:embed="rId2" cstate="print"/>
          <a:srcRect/>
          <a:stretch>
            <a:fillRect/>
          </a:stretch>
        </p:blipFill>
        <p:spPr bwMode="auto">
          <a:xfrm>
            <a:off x="152400" y="152400"/>
            <a:ext cx="2362200" cy="1030288"/>
          </a:xfrm>
          <a:prstGeom prst="rect">
            <a:avLst/>
          </a:prstGeom>
          <a:noFill/>
          <a:ln w="9525">
            <a:noFill/>
            <a:miter lim="800000"/>
            <a:headEnd/>
            <a:tailEnd/>
          </a:ln>
        </p:spPr>
      </p:pic>
      <p:sp>
        <p:nvSpPr>
          <p:cNvPr id="15364"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Basic Statistics…</a:t>
            </a:r>
          </a:p>
        </p:txBody>
      </p:sp>
      <p:sp>
        <p:nvSpPr>
          <p:cNvPr id="61443" name="Rectangle 3"/>
          <p:cNvSpPr>
            <a:spLocks noGrp="1" noChangeArrowheads="1"/>
          </p:cNvSpPr>
          <p:nvPr>
            <p:ph type="body" idx="1"/>
          </p:nvPr>
        </p:nvSpPr>
        <p:spPr>
          <a:xfrm>
            <a:off x="228600" y="914400"/>
            <a:ext cx="7848600" cy="5638800"/>
          </a:xfrm>
        </p:spPr>
        <p:txBody>
          <a:bodyPr/>
          <a:lstStyle/>
          <a:p>
            <a:pPr eaLnBrk="1" hangingPunct="1"/>
            <a:r>
              <a:rPr lang="en-US" smtClean="0">
                <a:solidFill>
                  <a:schemeClr val="bg1"/>
                </a:solidFill>
              </a:rPr>
              <a:t>According to the National Committee to Prevent Child Abuse:</a:t>
            </a:r>
          </a:p>
          <a:p>
            <a:pPr lvl="1" eaLnBrk="1" hangingPunct="1"/>
            <a:r>
              <a:rPr lang="en-US" smtClean="0">
                <a:solidFill>
                  <a:schemeClr val="bg1"/>
                </a:solidFill>
              </a:rPr>
              <a:t>In 1995, approximately 109,230 new cases of child sexual abuse were reported</a:t>
            </a:r>
          </a:p>
          <a:p>
            <a:pPr lvl="1" eaLnBrk="1" hangingPunct="1"/>
            <a:r>
              <a:rPr lang="en-US" smtClean="0">
                <a:solidFill>
                  <a:schemeClr val="bg1"/>
                </a:solidFill>
              </a:rPr>
              <a:t>The most common abusers of children are acquaintances</a:t>
            </a:r>
          </a:p>
          <a:p>
            <a:pPr lvl="1" eaLnBrk="1" hangingPunct="1"/>
            <a:r>
              <a:rPr lang="en-US" smtClean="0">
                <a:solidFill>
                  <a:schemeClr val="bg1"/>
                </a:solidFill>
              </a:rPr>
              <a:t>Sexual abuse occurs among ALL groups of society, rural and metro, regardless of religion, race, education or socioeconomic status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theme/theme1.xml><?xml version="1.0" encoding="utf-8"?>
<a:theme xmlns:a="http://schemas.openxmlformats.org/drawingml/2006/main" name="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5294</TotalTime>
  <Words>2246</Words>
  <Application>Microsoft Office PowerPoint</Application>
  <PresentationFormat>On-screen Show (4:3)</PresentationFormat>
  <Paragraphs>414</Paragraphs>
  <Slides>78</Slides>
  <Notes>1</Notes>
  <HiddenSlides>22</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2" baseType="lpstr">
      <vt:lpstr>Melancholy abstract design template</vt:lpstr>
      <vt:lpstr>Bitmap Image</vt:lpstr>
      <vt:lpstr>Chart</vt:lpstr>
      <vt:lpstr>Image</vt:lpstr>
      <vt:lpstr>“REDUCING THE RISK II” MAKING YOUR CHURCH SAFE FROM CHILD SEXUAL ABUSE </vt:lpstr>
      <vt:lpstr>The Goal For This Session</vt:lpstr>
      <vt:lpstr>3 Motivators…</vt:lpstr>
      <vt:lpstr>Pastoral Motivation</vt:lpstr>
      <vt:lpstr>GuideOne’s EFFECT™ Approach…</vt:lpstr>
      <vt:lpstr>You’ll Leave Today with a Plan…</vt:lpstr>
      <vt:lpstr>An Important note…</vt:lpstr>
      <vt:lpstr>Sexual Misconduct Data</vt:lpstr>
      <vt:lpstr>Basic Statistics…</vt:lpstr>
      <vt:lpstr>Basic Statistics…</vt:lpstr>
      <vt:lpstr>Slide 11</vt:lpstr>
      <vt:lpstr>Slide 12</vt:lpstr>
      <vt:lpstr>History of Misconduct Claims</vt:lpstr>
      <vt:lpstr>History of Misconduct Claims</vt:lpstr>
      <vt:lpstr>GuideOne Experience</vt:lpstr>
      <vt:lpstr>Sexual Misconduct Victims</vt:lpstr>
      <vt:lpstr>Alleged Church Offenders</vt:lpstr>
      <vt:lpstr>The Church’s Legal Vulnerability…</vt:lpstr>
      <vt:lpstr>Why Churches Are Vulnerable</vt:lpstr>
      <vt:lpstr>The Problem is Very Real…</vt:lpstr>
      <vt:lpstr>The Problem is Very Real…</vt:lpstr>
      <vt:lpstr>The Problem is Very Real…</vt:lpstr>
      <vt:lpstr>The Problem is Very Real…</vt:lpstr>
      <vt:lpstr>Sexual Abuse Defined…</vt:lpstr>
      <vt:lpstr>Sexual Abuse Defined…</vt:lpstr>
      <vt:lpstr>Needs Assessment Checklist</vt:lpstr>
      <vt:lpstr>Needs Assessment Checklist</vt:lpstr>
      <vt:lpstr>Needs Assessment Checklist</vt:lpstr>
      <vt:lpstr>Types of Abuse…</vt:lpstr>
      <vt:lpstr>Types of Abuse….</vt:lpstr>
      <vt:lpstr>The OCA’s Historic Response…</vt:lpstr>
      <vt:lpstr>Each Parish has Legal Vulnerability…</vt:lpstr>
      <vt:lpstr>Expanded litigation…a reality…</vt:lpstr>
      <vt:lpstr>The Hierarchical Structure of the Church</vt:lpstr>
      <vt:lpstr>OCA Guidelines require…</vt:lpstr>
      <vt:lpstr>Why name an “additional insured”…</vt:lpstr>
      <vt:lpstr>Child Abuse Prevention</vt:lpstr>
      <vt:lpstr>Prevention Steps</vt:lpstr>
      <vt:lpstr>Written Plan</vt:lpstr>
      <vt:lpstr>Written Plan Should Address:</vt:lpstr>
      <vt:lpstr>Sample Written Plan</vt:lpstr>
      <vt:lpstr>Written Plan</vt:lpstr>
      <vt:lpstr>Workers Selection</vt:lpstr>
      <vt:lpstr>Workers Selection</vt:lpstr>
      <vt:lpstr>Background Checks</vt:lpstr>
      <vt:lpstr>Background Checks</vt:lpstr>
      <vt:lpstr>Background Checks</vt:lpstr>
      <vt:lpstr>Background Checks</vt:lpstr>
      <vt:lpstr>Supervision</vt:lpstr>
      <vt:lpstr>Supervision</vt:lpstr>
      <vt:lpstr>Special Consideration</vt:lpstr>
      <vt:lpstr>Supervision</vt:lpstr>
      <vt:lpstr>Touching Guidelines</vt:lpstr>
      <vt:lpstr>Supervision</vt:lpstr>
      <vt:lpstr>Supervision</vt:lpstr>
      <vt:lpstr>Reporting Obligations</vt:lpstr>
      <vt:lpstr>Did you know Priests have a duty…</vt:lpstr>
      <vt:lpstr>Ohio Senate Bill 100 states…</vt:lpstr>
      <vt:lpstr>Reporting Obligations </vt:lpstr>
      <vt:lpstr>Reporting Obligations</vt:lpstr>
      <vt:lpstr>Reporting Obligations </vt:lpstr>
      <vt:lpstr>Reporting Obligations </vt:lpstr>
      <vt:lpstr>Reporting Obligations</vt:lpstr>
      <vt:lpstr>Responding to Allegations of Abuse</vt:lpstr>
      <vt:lpstr>Slide 65</vt:lpstr>
      <vt:lpstr>Responding to Allegations</vt:lpstr>
      <vt:lpstr>Responding to Allegations</vt:lpstr>
      <vt:lpstr>Responding to Allegations</vt:lpstr>
      <vt:lpstr>The Positive Results of Your Work…</vt:lpstr>
      <vt:lpstr>TAKE ACTION…</vt:lpstr>
      <vt:lpstr>TAKE ACTION…</vt:lpstr>
      <vt:lpstr>TAKE ACTION…</vt:lpstr>
      <vt:lpstr>Criminal Background Checks…</vt:lpstr>
      <vt:lpstr>Resources for Abuse  Prevention</vt:lpstr>
      <vt:lpstr>SafeChurch.com</vt:lpstr>
      <vt:lpstr>Slide 76</vt:lpstr>
      <vt:lpstr>www.SafeChurch.com</vt:lpstr>
      <vt:lpstr>WHAT ARE YOUR QUESTIONS?</vt:lpstr>
    </vt:vector>
  </TitlesOfParts>
  <Company>WORKSMART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THE RISK” OF  SEXUAL ABUSE &amp;MOLESTATION</dc:title>
  <dc:creator>Preferred Customer</dc:creator>
  <cp:lastModifiedBy> Joe Kormos</cp:lastModifiedBy>
  <cp:revision>219</cp:revision>
  <cp:lastPrinted>1601-01-01T00:00:00Z</cp:lastPrinted>
  <dcterms:created xsi:type="dcterms:W3CDTF">2003-05-07T23:53:23Z</dcterms:created>
  <dcterms:modified xsi:type="dcterms:W3CDTF">2011-10-14T12:33:11Z</dcterms:modified>
</cp:coreProperties>
</file>